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72" r:id="rId2"/>
    <p:sldId id="273" r:id="rId3"/>
    <p:sldId id="278" r:id="rId4"/>
    <p:sldId id="285" r:id="rId5"/>
    <p:sldId id="279" r:id="rId6"/>
    <p:sldId id="281" r:id="rId7"/>
    <p:sldId id="284" r:id="rId8"/>
    <p:sldId id="282" r:id="rId9"/>
    <p:sldId id="292" r:id="rId10"/>
    <p:sldId id="291" r:id="rId11"/>
    <p:sldId id="256" r:id="rId12"/>
    <p:sldId id="293" r:id="rId13"/>
    <p:sldId id="287" r:id="rId14"/>
    <p:sldId id="288" r:id="rId15"/>
    <p:sldId id="289" r:id="rId16"/>
    <p:sldId id="294" r:id="rId17"/>
    <p:sldId id="290" r:id="rId18"/>
    <p:sldId id="280" r:id="rId19"/>
    <p:sldId id="298" r:id="rId20"/>
    <p:sldId id="296" r:id="rId21"/>
    <p:sldId id="299" r:id="rId22"/>
    <p:sldId id="295" r:id="rId23"/>
    <p:sldId id="277" r:id="rId24"/>
    <p:sldId id="297" r:id="rId25"/>
    <p:sldId id="301" r:id="rId26"/>
    <p:sldId id="302" r:id="rId27"/>
    <p:sldId id="300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377B"/>
    <a:srgbClr val="F7D7C8"/>
    <a:srgbClr val="A0877D"/>
    <a:srgbClr val="E6DDDD"/>
    <a:srgbClr val="E6C8BA"/>
    <a:srgbClr val="26C8BA"/>
    <a:srgbClr val="2B36CA"/>
    <a:srgbClr val="004637"/>
    <a:srgbClr val="FFCB00"/>
    <a:srgbClr val="00A1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50"/>
    <p:restoredTop sz="86620"/>
  </p:normalViewPr>
  <p:slideViewPr>
    <p:cSldViewPr snapToGrid="0" snapToObjects="1" showGuides="1">
      <p:cViewPr>
        <p:scale>
          <a:sx n="96" d="100"/>
          <a:sy n="96" d="100"/>
        </p:scale>
        <p:origin x="1264" y="384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7C8B5B-BBB2-0B4C-A85D-8568A41B3F26}" type="datetimeFigureOut">
              <a:rPr kumimoji="1" lang="ko-KR" altLang="en-US" smtClean="0"/>
              <a:t>2021. 9. 15.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BB7E2-3BBD-D842-85E9-69B3988449B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9115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BB7E2-3BBD-D842-85E9-69B3988449B7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86990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그림은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입력값에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ko-Kore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함수를 적용하여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low-dimensional manifolds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higher-dimensional spaces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임베딩한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예시입니다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 그림에서 보면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저차원의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manifold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15, 30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차원의 고차원 공간에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맵핑했을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때 보다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2, 3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차원의 공간에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맵핑할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경우 더 많은 정보 손실이 발생한 것을 확인 할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따라서 출력 채널이 작은 경우에 정보가 소실되고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크면 클수록 정보를 보존한다는 것을 실험적으로 증명합니다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BB7E2-3BBD-D842-85E9-69B3988449B7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0126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논문에서 제안하는 모델 구조에서는 데이터 손실을 최소화하기 위해서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저차원의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데이터를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expansion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층을 통해 확장시키고 </a:t>
            </a:r>
            <a:r>
              <a:rPr lang="en" altLang="ko-Kore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depthwise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convolution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연산을 거쳐서 마지막에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projection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층을 통해 많은 데이터를 보존할 수 있도록 설계되어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batch normalization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activation function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ReLU6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포함합니다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projection layer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출력에는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activation function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적용하지 않습니다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이유는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projection layer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low-dimensional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데이터를 출력하기 때문에 여기에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non-linearity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사용하게 되면 데이터의 유용한 정보들이 손실된다는 것이 저자의 주장입니다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ko-KR" altLang="en-US" dirty="0"/>
            </a:b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BB7E2-3BBD-D842-85E9-69B3988449B7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79032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아래 그림은 비선형 함수와 선형 함수를 사용했을 때의 성능 표입니다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선형 함수의 성능이 더 좋네요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ko-KR" altLang="en-US" dirty="0"/>
            </a:b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BB7E2-3BBD-D842-85E9-69B3988449B7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87153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일반적인 </a:t>
            </a:r>
            <a:r>
              <a:rPr lang="en" altLang="ko-Kore-KR" dirty="0">
                <a:effectLst/>
              </a:rPr>
              <a:t>residual block</a:t>
            </a:r>
            <a:r>
              <a:rPr lang="ko-KR" altLang="en-US" dirty="0">
                <a:effectLst/>
              </a:rPr>
              <a:t>의 형태는 위와 유사합니다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ko-KR" altLang="en-US" dirty="0">
                <a:effectLst/>
              </a:rPr>
              <a:t>즉</a:t>
            </a:r>
            <a:r>
              <a:rPr lang="en-US" altLang="ko-KR" dirty="0">
                <a:effectLst/>
              </a:rPr>
              <a:t>, </a:t>
            </a:r>
            <a:r>
              <a:rPr lang="en" altLang="ko-Kore-KR" b="1" dirty="0">
                <a:effectLst/>
              </a:rPr>
              <a:t>wide → narrow → wide</a:t>
            </a:r>
            <a:r>
              <a:rPr lang="en" altLang="ko-Kore-KR" dirty="0">
                <a:effectLst/>
              </a:rPr>
              <a:t> </a:t>
            </a:r>
            <a:r>
              <a:rPr lang="ko-KR" altLang="en-US" dirty="0">
                <a:effectLst/>
              </a:rPr>
              <a:t>형태가 되어 가운데 </a:t>
            </a:r>
            <a:r>
              <a:rPr lang="en" altLang="ko-Kore-KR" dirty="0">
                <a:effectLst/>
              </a:rPr>
              <a:t>narrow </a:t>
            </a:r>
            <a:r>
              <a:rPr lang="ko-KR" altLang="en-US" dirty="0">
                <a:effectLst/>
              </a:rPr>
              <a:t>형태가 </a:t>
            </a:r>
            <a:r>
              <a:rPr lang="en" altLang="ko-Kore-KR" dirty="0">
                <a:effectLst/>
              </a:rPr>
              <a:t>bottleneck </a:t>
            </a:r>
            <a:r>
              <a:rPr lang="ko-KR" altLang="en-US" dirty="0">
                <a:effectLst/>
              </a:rPr>
              <a:t>구조를 만들어줍니다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ko-KR" altLang="en-US" dirty="0">
                <a:effectLst/>
              </a:rPr>
              <a:t>처음에 들어오는 입력은 채널이 많은 </a:t>
            </a:r>
            <a:r>
              <a:rPr lang="en" altLang="ko-Kore-KR" dirty="0">
                <a:effectLst/>
              </a:rPr>
              <a:t>wide</a:t>
            </a:r>
            <a:r>
              <a:rPr lang="ko-KR" altLang="en-US" dirty="0">
                <a:effectLst/>
              </a:rPr>
              <a:t>한 형태이고 </a:t>
            </a:r>
            <a:r>
              <a:rPr lang="en-US" altLang="ko-KR" dirty="0">
                <a:effectLst/>
              </a:rPr>
              <a:t>1</a:t>
            </a:r>
            <a:r>
              <a:rPr lang="en" altLang="ko-Kore-KR" dirty="0">
                <a:effectLst/>
              </a:rPr>
              <a:t>x1 convolution</a:t>
            </a:r>
            <a:r>
              <a:rPr lang="ko-KR" altLang="en-US" dirty="0">
                <a:effectLst/>
              </a:rPr>
              <a:t>을 이용하여 채널을 줄여 다음 </a:t>
            </a:r>
            <a:r>
              <a:rPr lang="en" altLang="ko-Kore-KR" dirty="0">
                <a:effectLst/>
              </a:rPr>
              <a:t>layer</a:t>
            </a:r>
            <a:r>
              <a:rPr lang="ko-KR" altLang="en-US" dirty="0">
                <a:effectLst/>
              </a:rPr>
              <a:t>에서 </a:t>
            </a:r>
            <a:r>
              <a:rPr lang="en" altLang="ko-Kore-KR" dirty="0">
                <a:effectLst/>
              </a:rPr>
              <a:t>bottleneck</a:t>
            </a:r>
            <a:r>
              <a:rPr lang="ko-KR" altLang="en-US" dirty="0">
                <a:effectLst/>
              </a:rPr>
              <a:t>을 만듭니다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en" altLang="ko-Kore-KR" dirty="0">
                <a:effectLst/>
              </a:rPr>
              <a:t>bottleneck</a:t>
            </a:r>
            <a:r>
              <a:rPr lang="ko-KR" altLang="en-US" dirty="0">
                <a:effectLst/>
              </a:rPr>
              <a:t>에서는 </a:t>
            </a:r>
            <a:r>
              <a:rPr lang="en-US" altLang="ko-KR" dirty="0">
                <a:effectLst/>
              </a:rPr>
              <a:t>3</a:t>
            </a:r>
            <a:r>
              <a:rPr lang="en" altLang="ko-Kore-KR" dirty="0">
                <a:effectLst/>
              </a:rPr>
              <a:t>x3 convolution</a:t>
            </a:r>
            <a:r>
              <a:rPr lang="ko-KR" altLang="en-US" dirty="0">
                <a:effectLst/>
              </a:rPr>
              <a:t>을 이용하여 </a:t>
            </a:r>
            <a:r>
              <a:rPr lang="en" altLang="ko-Kore-KR" dirty="0">
                <a:effectLst/>
              </a:rPr>
              <a:t>convolution </a:t>
            </a:r>
            <a:r>
              <a:rPr lang="ko-KR" altLang="en-US" dirty="0">
                <a:effectLst/>
              </a:rPr>
              <a:t>연산을 하게 되고 다시 </a:t>
            </a:r>
            <a:r>
              <a:rPr lang="en" altLang="ko-Kore-KR" dirty="0">
                <a:effectLst/>
              </a:rPr>
              <a:t>skip connection</a:t>
            </a:r>
            <a:r>
              <a:rPr lang="ko-KR" altLang="en-US" dirty="0">
                <a:effectLst/>
              </a:rPr>
              <a:t>과 합쳐지기 위하여 원래의 사이즈로 복원하게 됩니다</a:t>
            </a:r>
            <a:r>
              <a:rPr lang="en-US" altLang="ko-KR" dirty="0">
                <a:effectLst/>
              </a:rPr>
              <a:t>.</a:t>
            </a:r>
          </a:p>
          <a:p>
            <a:br>
              <a:rPr lang="en-US" altLang="ko-KR" dirty="0">
                <a:effectLst/>
              </a:rPr>
            </a:br>
            <a:endParaRPr lang="en-US" altLang="ko-KR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BB7E2-3BBD-D842-85E9-69B3988449B7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5414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</a:rPr>
              <a:t>하지만 이 논문에서 제안된 </a:t>
            </a:r>
            <a:r>
              <a:rPr lang="en" altLang="ko-Kore-KR" dirty="0">
                <a:effectLst/>
              </a:rPr>
              <a:t>inverted residual</a:t>
            </a:r>
            <a:r>
              <a:rPr lang="ko-KR" altLang="en-US" dirty="0">
                <a:effectLst/>
              </a:rPr>
              <a:t>은 일반적은 </a:t>
            </a:r>
            <a:r>
              <a:rPr lang="en" altLang="ko-Kore-KR" dirty="0">
                <a:effectLst/>
              </a:rPr>
              <a:t>residual block</a:t>
            </a:r>
            <a:r>
              <a:rPr lang="ko-KR" altLang="en-US" dirty="0">
                <a:effectLst/>
              </a:rPr>
              <a:t>과 정반대로 움직입니다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ko-KR" altLang="en-US" dirty="0">
                <a:effectLst/>
              </a:rPr>
              <a:t>위 그림의 처음 입력으로 그려진 점선 형태의 </a:t>
            </a:r>
            <a:r>
              <a:rPr lang="en" altLang="ko-Kore-KR" dirty="0">
                <a:effectLst/>
              </a:rPr>
              <a:t>feature</a:t>
            </a:r>
            <a:r>
              <a:rPr lang="ko-KR" altLang="en-US" dirty="0">
                <a:effectLst/>
              </a:rPr>
              <a:t>는 앞에서 다룬 </a:t>
            </a:r>
            <a:r>
              <a:rPr lang="en" altLang="ko-Kore-KR" dirty="0">
                <a:effectLst/>
              </a:rPr>
              <a:t>linear bottleneck</a:t>
            </a:r>
            <a:r>
              <a:rPr lang="ko-KR" altLang="en-US" dirty="0">
                <a:effectLst/>
              </a:rPr>
              <a:t>입니다</a:t>
            </a:r>
            <a:r>
              <a:rPr lang="en-US" altLang="ko-KR" dirty="0">
                <a:effectLst/>
              </a:rPr>
              <a:t>. </a:t>
            </a:r>
            <a:r>
              <a:rPr lang="en" altLang="ko-Kore-KR" dirty="0" err="1">
                <a:effectLst/>
              </a:rPr>
              <a:t>ReLU</a:t>
            </a:r>
            <a:r>
              <a:rPr lang="ko-KR" altLang="en-US" dirty="0" err="1">
                <a:effectLst/>
              </a:rPr>
              <a:t>를</a:t>
            </a:r>
            <a:r>
              <a:rPr lang="ko-KR" altLang="en-US" dirty="0">
                <a:effectLst/>
              </a:rPr>
              <a:t> 거치지 않았다고 이해하시면 됩니다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ko-KR" altLang="en-US" dirty="0">
                <a:effectLst/>
              </a:rPr>
              <a:t>즉 </a:t>
            </a:r>
            <a:r>
              <a:rPr lang="en" altLang="ko-Kore-KR" b="1" dirty="0">
                <a:effectLst/>
              </a:rPr>
              <a:t>narrow → wide → narrow</a:t>
            </a:r>
            <a:r>
              <a:rPr lang="en" altLang="ko-Kore-KR" dirty="0">
                <a:effectLst/>
              </a:rPr>
              <a:t> </a:t>
            </a:r>
            <a:r>
              <a:rPr lang="ko-KR" altLang="en-US" dirty="0">
                <a:effectLst/>
              </a:rPr>
              <a:t>구조로 </a:t>
            </a:r>
            <a:r>
              <a:rPr lang="en" altLang="ko-Kore-KR" dirty="0">
                <a:effectLst/>
              </a:rPr>
              <a:t>skip connection</a:t>
            </a:r>
            <a:r>
              <a:rPr lang="ko-KR" altLang="en-US" dirty="0">
                <a:effectLst/>
              </a:rPr>
              <a:t>을 합치게 됩니다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ko-KR" altLang="en-US" dirty="0">
                <a:effectLst/>
              </a:rPr>
              <a:t>이렇게 시도한 이유는 </a:t>
            </a:r>
            <a:r>
              <a:rPr lang="en-US" altLang="ko-KR" dirty="0">
                <a:effectLst/>
              </a:rPr>
              <a:t>‘</a:t>
            </a:r>
            <a:r>
              <a:rPr lang="en" altLang="ko-Kore-KR" dirty="0">
                <a:effectLst/>
              </a:rPr>
              <a:t>narrow</a:t>
            </a:r>
            <a:r>
              <a:rPr lang="ko-KR" altLang="en-US" dirty="0">
                <a:effectLst/>
              </a:rPr>
              <a:t>에 해당하는 </a:t>
            </a:r>
            <a:r>
              <a:rPr lang="ko-KR" altLang="en-US" dirty="0" err="1">
                <a:effectLst/>
              </a:rPr>
              <a:t>저차원의</a:t>
            </a:r>
            <a:r>
              <a:rPr lang="ko-KR" altLang="en-US" dirty="0">
                <a:effectLst/>
              </a:rPr>
              <a:t> </a:t>
            </a:r>
            <a:r>
              <a:rPr lang="en" altLang="ko-Kore-KR" dirty="0">
                <a:effectLst/>
              </a:rPr>
              <a:t>layer</a:t>
            </a:r>
            <a:r>
              <a:rPr lang="ko-KR" altLang="en-US" dirty="0">
                <a:effectLst/>
              </a:rPr>
              <a:t>에는 필요한 정보만 압축되어서 저장되어 있다</a:t>
            </a:r>
            <a:r>
              <a:rPr lang="en-US" altLang="ko-KR" dirty="0">
                <a:effectLst/>
              </a:rPr>
              <a:t>’</a:t>
            </a:r>
            <a:r>
              <a:rPr lang="ko-KR" altLang="en-US" dirty="0">
                <a:effectLst/>
              </a:rPr>
              <a:t>라는 가정을 가지고 있기 때문입니다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ko-KR" altLang="en-US" dirty="0">
                <a:effectLst/>
              </a:rPr>
              <a:t>따라서 필요한 정보는 </a:t>
            </a:r>
            <a:r>
              <a:rPr lang="en" altLang="ko-Kore-KR" dirty="0">
                <a:effectLst/>
              </a:rPr>
              <a:t>narrow</a:t>
            </a:r>
            <a:r>
              <a:rPr lang="ko-KR" altLang="en-US" dirty="0">
                <a:effectLst/>
              </a:rPr>
              <a:t>에 있기 때문에</a:t>
            </a:r>
            <a:r>
              <a:rPr lang="en-US" altLang="ko-KR" dirty="0">
                <a:effectLst/>
              </a:rPr>
              <a:t>, </a:t>
            </a:r>
            <a:r>
              <a:rPr lang="en" altLang="ko-Kore-KR" dirty="0">
                <a:effectLst/>
              </a:rPr>
              <a:t>skip connection</a:t>
            </a:r>
            <a:r>
              <a:rPr lang="ko-KR" altLang="en-US" dirty="0" err="1">
                <a:effectLst/>
              </a:rPr>
              <a:t>으로</a:t>
            </a:r>
            <a:r>
              <a:rPr lang="ko-KR" altLang="en-US" dirty="0">
                <a:effectLst/>
              </a:rPr>
              <a:t> 사용해도 필요한 정보를 더 깊은 </a:t>
            </a:r>
            <a:r>
              <a:rPr lang="en" altLang="ko-Kore-KR" dirty="0">
                <a:effectLst/>
              </a:rPr>
              <a:t>layer</a:t>
            </a:r>
            <a:r>
              <a:rPr lang="ko-KR" altLang="en-US" dirty="0">
                <a:effectLst/>
              </a:rPr>
              <a:t>까지 잘 전달할 것이라는 기대를 할 수 있습니다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ko-KR" altLang="en-US" dirty="0">
                <a:effectLst/>
              </a:rPr>
              <a:t>물론 이렇게 하는 이유의 목적은 압축된 </a:t>
            </a:r>
            <a:r>
              <a:rPr lang="en" altLang="ko-Kore-KR" dirty="0">
                <a:effectLst/>
              </a:rPr>
              <a:t>narrow layer</a:t>
            </a:r>
            <a:r>
              <a:rPr lang="ko-KR" altLang="en-US" dirty="0" err="1">
                <a:effectLst/>
              </a:rPr>
              <a:t>를</a:t>
            </a:r>
            <a:r>
              <a:rPr lang="ko-KR" altLang="en-US" dirty="0">
                <a:effectLst/>
              </a:rPr>
              <a:t> </a:t>
            </a:r>
            <a:r>
              <a:rPr lang="en" altLang="ko-Kore-KR" dirty="0">
                <a:effectLst/>
              </a:rPr>
              <a:t>skip connection</a:t>
            </a:r>
            <a:r>
              <a:rPr lang="ko-KR" altLang="en-US" dirty="0" err="1">
                <a:effectLst/>
              </a:rPr>
              <a:t>으로</a:t>
            </a:r>
            <a:r>
              <a:rPr lang="ko-KR" altLang="en-US" dirty="0">
                <a:effectLst/>
              </a:rPr>
              <a:t> 사용함으로써 메모리 사용량을 줄이기 위함입니다</a:t>
            </a:r>
            <a:r>
              <a:rPr lang="en-US" altLang="ko-KR" dirty="0">
                <a:effectLst/>
              </a:rPr>
              <a:t>.</a:t>
            </a:r>
          </a:p>
          <a:p>
            <a:br>
              <a:rPr lang="en-US" altLang="ko-KR" dirty="0">
                <a:effectLst/>
              </a:rPr>
            </a:br>
            <a:endParaRPr lang="en-US" altLang="ko-KR" dirty="0">
              <a:effectLst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BB7E2-3BBD-D842-85E9-69B3988449B7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195801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앞에서 설명한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inverted residual block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표현하면 위 그림과 같이 나타낼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이것을 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Bottleneck Residual Block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이라고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입출력의 크기를 보면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expansion factor 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사용됩니다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중간의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expansion factor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만큼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채널이 확장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되는 것을 알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참고로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말씀드리자면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 논문에서는 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사용하고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논문을 따르면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 ~ 10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정도를 사용하는 것을 추천합니다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채널을 늘리기 위해서는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pointwise(1x1) convolution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사용되었고 경량화된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convolution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연산을 위해 </a:t>
            </a:r>
            <a:r>
              <a:rPr lang="en" altLang="ko-Kore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depthwise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separable convolution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사용한 것을 확인하면 기존의 </a:t>
            </a:r>
            <a:r>
              <a:rPr lang="en" altLang="ko-Kore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mobilenet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유사한 것을 알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BB7E2-3BBD-D842-85E9-69B3988449B7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79472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 식에서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파란색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해당하는 식이 아웃풋에 관련된 식이고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빨간색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아웃풋을 계산하기 위한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convolution filter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사이즈를 나타냅니다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첫번째 식은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x1 convolution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곱하기 때문에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1 x d'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아웃풋에 곱해집니다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두번째 식은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x3 convolution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</a:t>
            </a:r>
            <a:r>
              <a:rPr lang="en" altLang="ko-Kore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depthwise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convolution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하는 연산입니다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곱해지는 채널의 수가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이므로 생략되었습니다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세번째 식은 마지막 출력이므로 아웃풋 채널인 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d''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도입되었습니다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식만 보면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모바일넷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연산량이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많아보이지만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실제로는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모바일넷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더 적은 수의 채널을 가지고 연산하기 때문에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계산량이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더 적습니다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BB7E2-3BBD-D842-85E9-69B3988449B7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259750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MobileNetV2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구조는 처음에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필터의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fully convolution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레이어를 지난 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19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residual bottleneck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레이러를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통과하도록 하였습니다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ReLU6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사용하여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low-precision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계산을 사용했을 때 더 강하도록 하였으며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 커널은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x3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크기를 사용하였습니다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dropout, batch normalization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적용하였습니다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BB7E2-3BBD-D842-85E9-69B3988449B7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736266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BB7E2-3BBD-D842-85E9-69B3988449B7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98664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BB7E2-3BBD-D842-85E9-69B3988449B7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4400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BB7E2-3BBD-D842-85E9-69B3988449B7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14547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BB7E2-3BBD-D842-85E9-69B3988449B7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004670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BB7E2-3BBD-D842-85E9-69B3988449B7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3126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BB7E2-3BBD-D842-85E9-69B3988449B7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815192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BB7E2-3BBD-D842-85E9-69B3988449B7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91291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BB7E2-3BBD-D842-85E9-69B3988449B7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498601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BB7E2-3BBD-D842-85E9-69B3988449B7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83486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BB7E2-3BBD-D842-85E9-69B3988449B7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148682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BB7E2-3BBD-D842-85E9-69B3988449B7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5366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BB7E2-3BBD-D842-85E9-69B3988449B7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3054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BB7E2-3BBD-D842-85E9-69B3988449B7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70622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 아이디어는 원래의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컨볼루션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연산을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separable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컨볼루션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레이어로 분해하는 것입니다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첫번째 레이어는 </a:t>
            </a:r>
            <a:r>
              <a:rPr lang="en" altLang="ko-Kore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depthwise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convolution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 부르며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채널마다 하나의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컨볼루션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필터를 적용하여 필터링합니다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두번째 레이어는 첫번째 레이어의 결과에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x1 convolution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적용하는 레이어로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pointwise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컨볼루션이라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부릅니다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이것은 입력된 첫번째 레이어의 결과를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 combination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하여 새로운 특징을 만들어내는 작업을 담당합니다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BB7E2-3BBD-D842-85E9-69B3988449B7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1336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BB7E2-3BBD-D842-85E9-69B3988449B7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70184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Width multiplier : </a:t>
            </a:r>
            <a:r>
              <a:rPr kumimoji="1" lang="ko-KR" altLang="en-US" dirty="0"/>
              <a:t>채널 수를 일정한 </a:t>
            </a:r>
            <a:r>
              <a:rPr kumimoji="1" lang="ko-KR" altLang="en-US" dirty="0" err="1"/>
              <a:t>비율로줄여줌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Resolution multiplier : Input image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resolution</a:t>
            </a:r>
            <a:r>
              <a:rPr kumimoji="1" lang="ko-KR" altLang="en-US" dirty="0"/>
              <a:t>을 일정한 비율로 </a:t>
            </a:r>
            <a:r>
              <a:rPr kumimoji="1" lang="ko-KR" altLang="en-US" dirty="0" err="1"/>
              <a:t>줄여줌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BB7E2-3BBD-D842-85E9-69B3988449B7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4422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BB7E2-3BBD-D842-85E9-69B3988449B7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17632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 값이 </a:t>
            </a:r>
            <a:r>
              <a:rPr lang="ko-KR" alt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채널수가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적은 </a:t>
            </a:r>
            <a:r>
              <a:rPr lang="en" altLang="ko-Kore-K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" altLang="ko-Kore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 계층을 거치면 정보가 손실됩니다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이하의 값은 사라집니다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반면에 입력 값이 </a:t>
            </a:r>
            <a:r>
              <a:rPr lang="ko-KR" alt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채널수가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많은 </a:t>
            </a:r>
            <a:r>
              <a:rPr lang="en" altLang="ko-Kore-K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" altLang="ko-Kore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 계층을 거치면 정보가 보존됩니다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나중에 다시 합쳐지기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때문인것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" altLang="ko-Kore-K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" altLang="ko-Kore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함수를 사용할 때는 해당 레이어에 많은 채널 수를 사용하고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레이어에 채널 수가 적다면 선형 함수를 사용합니다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이것이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Inverted Residuals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 Bottleneck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등장 배경입니다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BB7E2-3BBD-D842-85E9-69B3988449B7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6407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1E57-5E2B-7B4E-9CAB-1F4841AAFA7C}" type="datetimeFigureOut">
              <a:rPr kumimoji="1" lang="ko-KR" altLang="en-US" smtClean="0"/>
              <a:t>2021. 9. 15.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6E01C-6D8C-A34A-B712-3ADE52FB091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3773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1E57-5E2B-7B4E-9CAB-1F4841AAFA7C}" type="datetimeFigureOut">
              <a:rPr kumimoji="1" lang="ko-KR" altLang="en-US" smtClean="0"/>
              <a:t>2021. 9. 15.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6E01C-6D8C-A34A-B712-3ADE52FB091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1226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1E57-5E2B-7B4E-9CAB-1F4841AAFA7C}" type="datetimeFigureOut">
              <a:rPr kumimoji="1" lang="ko-KR" altLang="en-US" smtClean="0"/>
              <a:t>2021. 9. 15.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6E01C-6D8C-A34A-B712-3ADE52FB091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3216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1E57-5E2B-7B4E-9CAB-1F4841AAFA7C}" type="datetimeFigureOut">
              <a:rPr kumimoji="1" lang="ko-KR" altLang="en-US" smtClean="0"/>
              <a:t>2021. 9. 15.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6E01C-6D8C-A34A-B712-3ADE52FB091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4548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1E57-5E2B-7B4E-9CAB-1F4841AAFA7C}" type="datetimeFigureOut">
              <a:rPr kumimoji="1" lang="ko-KR" altLang="en-US" smtClean="0"/>
              <a:t>2021. 9. 15.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6E01C-6D8C-A34A-B712-3ADE52FB091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2370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1E57-5E2B-7B4E-9CAB-1F4841AAFA7C}" type="datetimeFigureOut">
              <a:rPr kumimoji="1" lang="ko-KR" altLang="en-US" smtClean="0"/>
              <a:t>2021. 9. 15.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6E01C-6D8C-A34A-B712-3ADE52FB091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3342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1E57-5E2B-7B4E-9CAB-1F4841AAFA7C}" type="datetimeFigureOut">
              <a:rPr kumimoji="1" lang="ko-KR" altLang="en-US" smtClean="0"/>
              <a:t>2021. 9. 15.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6E01C-6D8C-A34A-B712-3ADE52FB091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5764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1E57-5E2B-7B4E-9CAB-1F4841AAFA7C}" type="datetimeFigureOut">
              <a:rPr kumimoji="1" lang="ko-KR" altLang="en-US" smtClean="0"/>
              <a:t>2021. 9. 15.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6E01C-6D8C-A34A-B712-3ADE52FB091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223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1E57-5E2B-7B4E-9CAB-1F4841AAFA7C}" type="datetimeFigureOut">
              <a:rPr kumimoji="1" lang="ko-KR" altLang="en-US" smtClean="0"/>
              <a:t>2021. 9. 15.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6E01C-6D8C-A34A-B712-3ADE52FB091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0702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1E57-5E2B-7B4E-9CAB-1F4841AAFA7C}" type="datetimeFigureOut">
              <a:rPr kumimoji="1" lang="ko-KR" altLang="en-US" smtClean="0"/>
              <a:t>2021. 9. 15.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6E01C-6D8C-A34A-B712-3ADE52FB091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545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21E57-5E2B-7B4E-9CAB-1F4841AAFA7C}" type="datetimeFigureOut">
              <a:rPr kumimoji="1" lang="ko-KR" altLang="en-US" smtClean="0"/>
              <a:t>2021. 9. 15.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6E01C-6D8C-A34A-B712-3ADE52FB091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6429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21E57-5E2B-7B4E-9CAB-1F4841AAFA7C}" type="datetimeFigureOut">
              <a:rPr kumimoji="1" lang="ko-KR" altLang="en-US" smtClean="0"/>
              <a:t>2021. 9. 15.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6E01C-6D8C-A34A-B712-3ADE52FB091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2523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1.04381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li.thegreenplace.net/2018/depthwise-separable-convolutions-for-machine-learning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achinethink.net/blog/mobilenet-v2/" TargetMode="External"/><Relationship Id="rId4" Type="http://schemas.openxmlformats.org/officeDocument/2006/relationships/hyperlink" Target="https://machinethink.net/blog/googles-mobile-net-architecture-on-iphone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uchi15/CNN-MobileNetV2-Cifar10/blob/master/CNN_Assignment_5_Design.ipynb" TargetMode="External"/><Relationship Id="rId3" Type="http://schemas.openxmlformats.org/officeDocument/2006/relationships/hyperlink" Target="https://github.com/ruchi15/CNN-MobileNet-CIFAR10" TargetMode="External"/><Relationship Id="rId7" Type="http://schemas.openxmlformats.org/officeDocument/2006/relationships/hyperlink" Target="https://github.com/ruchi15/CNN-MobileNetV2-Cifar10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lab.research.google.com/github/Seonghoon-Yu/Paper_Review_and_Implementation_in_PyTorch/blob/master/Classification/MobileNetV1(2017).ipynb" TargetMode="External"/><Relationship Id="rId5" Type="http://schemas.openxmlformats.org/officeDocument/2006/relationships/hyperlink" Target="https://deep-learning-study.tistory.com/549" TargetMode="External"/><Relationship Id="rId10" Type="http://schemas.openxmlformats.org/officeDocument/2006/relationships/hyperlink" Target="https://github.com/bigdatachobo/Study/blob/master/Deep_Learning/source/Parking_Space_Finder/Vacant_Parking_Space_Finder.ipynb" TargetMode="External"/><Relationship Id="rId4" Type="http://schemas.openxmlformats.org/officeDocument/2006/relationships/hyperlink" Target="https://colab.research.google.com/github/ruchi15/CNN-MobileNet-CIFAR10/blob/master/CNN_Project_1_MobileNet_Design.ipynb" TargetMode="External"/><Relationship Id="rId9" Type="http://schemas.openxmlformats.org/officeDocument/2006/relationships/hyperlink" Target="https://www.youtube.com/watch?v=VO58tq3M1Jc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-12032" y="5209310"/>
            <a:ext cx="12204032" cy="1658053"/>
          </a:xfrm>
          <a:prstGeom prst="rect">
            <a:avLst/>
          </a:prstGeom>
          <a:solidFill>
            <a:srgbClr val="2C3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-12033" y="-12032"/>
            <a:ext cx="12204033" cy="1658053"/>
          </a:xfrm>
          <a:prstGeom prst="rect">
            <a:avLst/>
          </a:prstGeom>
          <a:solidFill>
            <a:srgbClr val="2C3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28585" y="265272"/>
            <a:ext cx="5257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spc="-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2021.</a:t>
            </a:r>
            <a:r>
              <a:rPr kumimoji="1" lang="ko-KR" altLang="en-US" b="1" spc="-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kumimoji="1" lang="en-US" altLang="ko-KR" b="1" spc="-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09.</a:t>
            </a:r>
            <a:r>
              <a:rPr kumimoji="1" lang="ko-KR" altLang="en-US" b="1" spc="-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kumimoji="1" lang="en-US" altLang="ko-KR" b="1" spc="-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16.</a:t>
            </a:r>
            <a:endParaRPr kumimoji="1" lang="ko-KR" altLang="en-US" b="1" spc="-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11727" y="2540838"/>
            <a:ext cx="77685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spc="-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2C377B"/>
                </a:solidFill>
                <a:latin typeface="Consolas" panose="020B0609020204030204" pitchFamily="49" charset="0"/>
                <a:ea typeface="NanumSquareOTF Bold" panose="020B0600000101010101" pitchFamily="34" charset="-127"/>
                <a:cs typeface="Consolas" panose="020B0609020204030204" pitchFamily="49" charset="0"/>
                <a:hlinkClick r:id="rId3"/>
              </a:rPr>
              <a:t>MobileNetV2</a:t>
            </a:r>
            <a:endParaRPr kumimoji="1" lang="ko-KR" altLang="en-US" sz="6000" b="1" spc="-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2C377B"/>
              </a:solidFill>
              <a:latin typeface="Consolas" panose="020B0609020204030204" pitchFamily="49" charset="0"/>
              <a:ea typeface="NanumSquareOTF Bold" panose="020B0600000101010101" pitchFamily="34" charset="-127"/>
              <a:cs typeface="Consolas" panose="020B0609020204030204" pitchFamily="49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39032" y="3657869"/>
            <a:ext cx="99869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R" sz="2200" spc="-1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Consolas" panose="020B0609020204030204" pitchFamily="49" charset="0"/>
                <a:ea typeface="나눔스퀘어 Bold" panose="020B0600000101010101" pitchFamily="50" charset="-127"/>
                <a:cs typeface="Consolas" panose="020B0609020204030204" pitchFamily="49" charset="0"/>
              </a:rPr>
              <a:t>: Inverted Residuals and Linear Bottlenecks</a:t>
            </a:r>
            <a:r>
              <a:rPr kumimoji="1" lang="ko-KR" altLang="en-US" sz="2200" spc="-1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Consolas" panose="020B0609020204030204" pitchFamily="49" charset="0"/>
                <a:ea typeface="나눔스퀘어 Bold" panose="020B0600000101010101" pitchFamily="50" charset="-127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39032" y="5600694"/>
            <a:ext cx="99869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spc="-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인하대학교 정보통신공학과</a:t>
            </a:r>
            <a:br>
              <a:rPr kumimoji="1" lang="en-US" altLang="ko-KR" sz="2400" b="1" spc="-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kumimoji="1" lang="en-US" altLang="ko-KR" sz="2400" b="1" spc="-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12181879</a:t>
            </a:r>
            <a:r>
              <a:rPr kumimoji="1" lang="ko-KR" altLang="en-US" sz="2400" b="1" spc="-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이동건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0" y="996682"/>
            <a:ext cx="1800225" cy="71438"/>
          </a:xfrm>
          <a:prstGeom prst="rect">
            <a:avLst/>
          </a:prstGeom>
          <a:solidFill>
            <a:srgbClr val="E6C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-1" y="1165246"/>
            <a:ext cx="3562351" cy="72000"/>
          </a:xfrm>
          <a:prstGeom prst="rect">
            <a:avLst/>
          </a:prstGeom>
          <a:solidFill>
            <a:srgbClr val="E6C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직사각형 36"/>
          <p:cNvSpPr/>
          <p:nvPr/>
        </p:nvSpPr>
        <p:spPr>
          <a:xfrm rot="10800000">
            <a:off x="10382250" y="6291490"/>
            <a:ext cx="1800225" cy="71438"/>
          </a:xfrm>
          <a:prstGeom prst="rect">
            <a:avLst/>
          </a:prstGeom>
          <a:solidFill>
            <a:srgbClr val="E6C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/>
          <p:cNvSpPr/>
          <p:nvPr/>
        </p:nvSpPr>
        <p:spPr>
          <a:xfrm rot="10800000">
            <a:off x="8629649" y="6460054"/>
            <a:ext cx="3562351" cy="72000"/>
          </a:xfrm>
          <a:prstGeom prst="rect">
            <a:avLst/>
          </a:prstGeom>
          <a:solidFill>
            <a:srgbClr val="E6C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8990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EF8C079B-12EF-3443-8199-600CDF0B7788}"/>
              </a:ext>
            </a:extLst>
          </p:cNvPr>
          <p:cNvSpPr/>
          <p:nvPr/>
        </p:nvSpPr>
        <p:spPr>
          <a:xfrm>
            <a:off x="-12034" y="-12032"/>
            <a:ext cx="11952243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2C3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AEDCFA47-3A43-E544-BA92-D1D2AB23CCC8}"/>
              </a:ext>
            </a:extLst>
          </p:cNvPr>
          <p:cNvSpPr/>
          <p:nvPr/>
        </p:nvSpPr>
        <p:spPr>
          <a:xfrm>
            <a:off x="367145" y="1450022"/>
            <a:ext cx="11457709" cy="5357844"/>
          </a:xfrm>
          <a:prstGeom prst="round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ko-KR" sz="2800" dirty="0">
              <a:solidFill>
                <a:schemeClr val="tx1"/>
              </a:solidFill>
            </a:endParaRPr>
          </a:p>
          <a:p>
            <a:endParaRPr kumimoji="1" lang="en-US" altLang="ko-KR" sz="2800" dirty="0">
              <a:solidFill>
                <a:schemeClr val="tx1"/>
              </a:solidFill>
            </a:endParaRPr>
          </a:p>
        </p:txBody>
      </p:sp>
      <p:sp>
        <p:nvSpPr>
          <p:cNvPr id="8" name="오른쪽 화살표[R] 7"/>
          <p:cNvSpPr/>
          <p:nvPr/>
        </p:nvSpPr>
        <p:spPr>
          <a:xfrm>
            <a:off x="-12034" y="-12032"/>
            <a:ext cx="11670633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2C3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오른쪽 화살표[R] 5"/>
          <p:cNvSpPr/>
          <p:nvPr/>
        </p:nvSpPr>
        <p:spPr>
          <a:xfrm>
            <a:off x="2422565" y="-13063"/>
            <a:ext cx="1816925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E6C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E6C8BA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2028" y="50134"/>
            <a:ext cx="1249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b="1" spc="-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Introduction         2. Recap          3. Linear Bottlenecks        4. Inverted Residuals        5. Architecture        6. Performance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73108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R" sz="2400" spc="-1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ReLU</a:t>
            </a:r>
            <a:r>
              <a:rPr kumimoji="1" lang="ko-KR" altLang="en-US" sz="2400" spc="-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로 인한 정보 손실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1C59FD-BBB0-6741-BEFA-9C716DE8B3E3}"/>
              </a:ext>
            </a:extLst>
          </p:cNvPr>
          <p:cNvSpPr/>
          <p:nvPr/>
        </p:nvSpPr>
        <p:spPr>
          <a:xfrm>
            <a:off x="867927" y="5283931"/>
            <a:ext cx="1045614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800" dirty="0" err="1"/>
              <a:t>입력값에</a:t>
            </a:r>
            <a:r>
              <a:rPr kumimoji="1" lang="ko-KR" altLang="en-US" sz="2800" dirty="0"/>
              <a:t> </a:t>
            </a:r>
            <a:r>
              <a:rPr kumimoji="1" lang="en-US" altLang="ko-KR" sz="2800" dirty="0" err="1"/>
              <a:t>ReLU</a:t>
            </a:r>
            <a:r>
              <a:rPr kumimoji="1" lang="ko-KR" altLang="en-US" sz="2800" dirty="0"/>
              <a:t> 함수를 적용한 그림</a:t>
            </a:r>
            <a:endParaRPr kumimoji="1"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800" dirty="0"/>
              <a:t>출력 채널이 작은 경우에 정보가 손실되고</a:t>
            </a:r>
            <a:r>
              <a:rPr kumimoji="1" lang="en-US" altLang="ko-KR" sz="2800" dirty="0"/>
              <a:t>,</a:t>
            </a:r>
            <a:r>
              <a:rPr kumimoji="1" lang="ko-KR" altLang="en-US" sz="2800" dirty="0"/>
              <a:t> </a:t>
            </a:r>
            <a:br>
              <a:rPr kumimoji="1" lang="en-US" altLang="ko-KR" sz="2800" dirty="0"/>
            </a:br>
            <a:r>
              <a:rPr kumimoji="1" lang="ko-KR" altLang="en-US" sz="2800" dirty="0"/>
              <a:t>크면 클수록 정보를 보존한다는 것을 실험적으로 증명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70AA86F-F4B3-2448-989F-47DDEE2A1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079" y="1565183"/>
            <a:ext cx="6301840" cy="350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46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EC0E01C0-8DDB-2F45-9FE4-988A101CFDAD}"/>
              </a:ext>
            </a:extLst>
          </p:cNvPr>
          <p:cNvSpPr/>
          <p:nvPr/>
        </p:nvSpPr>
        <p:spPr>
          <a:xfrm>
            <a:off x="-12034" y="-12032"/>
            <a:ext cx="11952243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2C3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C1048EB0-1D2F-E141-B116-E8DDDF31FA2F}"/>
              </a:ext>
            </a:extLst>
          </p:cNvPr>
          <p:cNvSpPr/>
          <p:nvPr/>
        </p:nvSpPr>
        <p:spPr>
          <a:xfrm>
            <a:off x="367145" y="1450022"/>
            <a:ext cx="11457709" cy="4946312"/>
          </a:xfrm>
          <a:prstGeom prst="round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ko-KR" sz="2800" dirty="0">
              <a:solidFill>
                <a:schemeClr val="tx1"/>
              </a:solidFill>
            </a:endParaRPr>
          </a:p>
        </p:txBody>
      </p:sp>
      <p:sp>
        <p:nvSpPr>
          <p:cNvPr id="8" name="오른쪽 화살표[R] 7"/>
          <p:cNvSpPr/>
          <p:nvPr/>
        </p:nvSpPr>
        <p:spPr>
          <a:xfrm>
            <a:off x="-12034" y="-12032"/>
            <a:ext cx="11670633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2C3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오른쪽 화살표[R] 5"/>
          <p:cNvSpPr/>
          <p:nvPr/>
        </p:nvSpPr>
        <p:spPr>
          <a:xfrm>
            <a:off x="3121962" y="-13063"/>
            <a:ext cx="2514909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E6C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E6C8BA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2028" y="50134"/>
            <a:ext cx="1277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b="1" spc="-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Introduction         2. Recap          3. Linear Bottlenecks        4. Inverted Residuals        5. Architecture        6. Performance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AC7D2B-CCFD-4440-85B9-747E8B17CA51}"/>
              </a:ext>
            </a:extLst>
          </p:cNvPr>
          <p:cNvSpPr txBox="1"/>
          <p:nvPr/>
        </p:nvSpPr>
        <p:spPr>
          <a:xfrm>
            <a:off x="0" y="73108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R" sz="2400" spc="-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Bottlenecks</a:t>
            </a:r>
          </a:p>
        </p:txBody>
      </p:sp>
      <p:pic>
        <p:nvPicPr>
          <p:cNvPr id="11" name="그림 10" descr="텍스트, 운동경기이(가) 표시된 사진&#10;&#10;자동 생성된 설명">
            <a:extLst>
              <a:ext uri="{FF2B5EF4-FFF2-40B4-BE49-F238E27FC236}">
                <a16:creationId xmlns:a16="http://schemas.microsoft.com/office/drawing/2014/main" id="{41CE18A5-A658-B64B-825E-348960D71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452" y="2687237"/>
            <a:ext cx="10091095" cy="247188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4A724A4-9A8B-4648-ACB0-2C0E5AB94D76}"/>
              </a:ext>
            </a:extLst>
          </p:cNvPr>
          <p:cNvSpPr/>
          <p:nvPr/>
        </p:nvSpPr>
        <p:spPr>
          <a:xfrm>
            <a:off x="6096000" y="6640965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ore-KR" sz="1100" dirty="0"/>
              <a:t>https://</a:t>
            </a:r>
            <a:r>
              <a:rPr lang="en-US" altLang="ko-Kore-KR" sz="1100" dirty="0" err="1"/>
              <a:t>machinethink.net</a:t>
            </a:r>
            <a:r>
              <a:rPr lang="en-US" altLang="ko-Kore-KR" sz="1100" dirty="0"/>
              <a:t>/blog/mobilenet-v2/</a:t>
            </a:r>
            <a:endParaRPr lang="ko-Kore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591145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4F6ACB86-CF8D-964C-8E0E-6E74C9CBEB7F}"/>
              </a:ext>
            </a:extLst>
          </p:cNvPr>
          <p:cNvSpPr/>
          <p:nvPr/>
        </p:nvSpPr>
        <p:spPr>
          <a:xfrm>
            <a:off x="-12034" y="-12032"/>
            <a:ext cx="11952243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2C3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C1048EB0-1D2F-E141-B116-E8DDDF31FA2F}"/>
              </a:ext>
            </a:extLst>
          </p:cNvPr>
          <p:cNvSpPr/>
          <p:nvPr/>
        </p:nvSpPr>
        <p:spPr>
          <a:xfrm>
            <a:off x="367145" y="1450022"/>
            <a:ext cx="11457709" cy="4946312"/>
          </a:xfrm>
          <a:prstGeom prst="round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ko-KR" sz="2800" dirty="0">
              <a:solidFill>
                <a:schemeClr val="tx1"/>
              </a:solidFill>
            </a:endParaRPr>
          </a:p>
        </p:txBody>
      </p:sp>
      <p:sp>
        <p:nvSpPr>
          <p:cNvPr id="8" name="오른쪽 화살표[R] 7"/>
          <p:cNvSpPr/>
          <p:nvPr/>
        </p:nvSpPr>
        <p:spPr>
          <a:xfrm>
            <a:off x="-12034" y="-12032"/>
            <a:ext cx="11670633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2C3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오른쪽 화살표[R] 5"/>
          <p:cNvSpPr/>
          <p:nvPr/>
        </p:nvSpPr>
        <p:spPr>
          <a:xfrm>
            <a:off x="3121962" y="-13063"/>
            <a:ext cx="2514909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E6C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E6C8BA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2028" y="50134"/>
            <a:ext cx="13940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b="1" spc="-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Introduction         2. Recap          3. Linear Bottlenecks        4. Inverted Residuals        5. Architecture        6. Performance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AC7D2B-CCFD-4440-85B9-747E8B17CA51}"/>
              </a:ext>
            </a:extLst>
          </p:cNvPr>
          <p:cNvSpPr txBox="1"/>
          <p:nvPr/>
        </p:nvSpPr>
        <p:spPr>
          <a:xfrm>
            <a:off x="0" y="73108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R" sz="2400" spc="-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Linear Bottlenecks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4C029D-A34B-3445-A6EA-C46B3A344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49" y="1649878"/>
            <a:ext cx="85725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343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C9DAED3A-2F37-6141-BBCC-90817007D89E}"/>
              </a:ext>
            </a:extLst>
          </p:cNvPr>
          <p:cNvSpPr/>
          <p:nvPr/>
        </p:nvSpPr>
        <p:spPr>
          <a:xfrm>
            <a:off x="-12034" y="-12032"/>
            <a:ext cx="11952243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2C3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C1048EB0-1D2F-E141-B116-E8DDDF31FA2F}"/>
              </a:ext>
            </a:extLst>
          </p:cNvPr>
          <p:cNvSpPr/>
          <p:nvPr/>
        </p:nvSpPr>
        <p:spPr>
          <a:xfrm>
            <a:off x="367145" y="1450022"/>
            <a:ext cx="11457709" cy="4946312"/>
          </a:xfrm>
          <a:prstGeom prst="round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ko-KR" sz="2800" dirty="0">
              <a:solidFill>
                <a:schemeClr val="tx1"/>
              </a:solidFill>
            </a:endParaRPr>
          </a:p>
          <a:p>
            <a:endParaRPr kumimoji="1" lang="en-US" altLang="ko-KR" sz="2800" dirty="0">
              <a:solidFill>
                <a:schemeClr val="tx1"/>
              </a:solidFill>
            </a:endParaRPr>
          </a:p>
        </p:txBody>
      </p:sp>
      <p:sp>
        <p:nvSpPr>
          <p:cNvPr id="8" name="오른쪽 화살표[R] 7"/>
          <p:cNvSpPr/>
          <p:nvPr/>
        </p:nvSpPr>
        <p:spPr>
          <a:xfrm>
            <a:off x="-12034" y="-12032"/>
            <a:ext cx="11670633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2C3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오른쪽 화살표[R] 5"/>
          <p:cNvSpPr/>
          <p:nvPr/>
        </p:nvSpPr>
        <p:spPr>
          <a:xfrm>
            <a:off x="5538580" y="-13063"/>
            <a:ext cx="2514909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E6C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E6C8BA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2028" y="50134"/>
            <a:ext cx="14615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b="1" spc="-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Introduction         2. Recap          3. Linear Bottlenecks        4. Inverted Residuals        5. Architecture        6. Performance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AC7D2B-CCFD-4440-85B9-747E8B17CA51}"/>
              </a:ext>
            </a:extLst>
          </p:cNvPr>
          <p:cNvSpPr txBox="1"/>
          <p:nvPr/>
        </p:nvSpPr>
        <p:spPr>
          <a:xfrm>
            <a:off x="0" y="73108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R" sz="2400" spc="-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Residual Blocks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2303CD5-17BF-ED4D-A109-A32E1D075B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0111" y="2547826"/>
            <a:ext cx="4546793" cy="275070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4332155-1E9F-984D-B444-9F2384C9D0C2}"/>
              </a:ext>
            </a:extLst>
          </p:cNvPr>
          <p:cNvSpPr/>
          <p:nvPr/>
        </p:nvSpPr>
        <p:spPr>
          <a:xfrm>
            <a:off x="2706007" y="202460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800" dirty="0"/>
              <a:t>일반적인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CB8CD4-9676-CC4E-8702-DB099E97B4CC}"/>
              </a:ext>
            </a:extLst>
          </p:cNvPr>
          <p:cNvSpPr/>
          <p:nvPr/>
        </p:nvSpPr>
        <p:spPr>
          <a:xfrm>
            <a:off x="5562599" y="360001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" altLang="ko-Kore-KR" sz="3600" b="1" dirty="0"/>
              <a:t>wide → narrow → wide</a:t>
            </a:r>
            <a:r>
              <a:rPr lang="en" altLang="ko-Kore-KR" sz="3600" dirty="0"/>
              <a:t> </a:t>
            </a:r>
            <a:endParaRPr lang="en-US" altLang="ko-KR" sz="36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B253E99-DD2B-A846-A177-4332B344617F}"/>
              </a:ext>
            </a:extLst>
          </p:cNvPr>
          <p:cNvSpPr/>
          <p:nvPr/>
        </p:nvSpPr>
        <p:spPr>
          <a:xfrm>
            <a:off x="7601398" y="4140819"/>
            <a:ext cx="18389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/>
              <a:t>(bottleneck)</a:t>
            </a:r>
          </a:p>
        </p:txBody>
      </p:sp>
    </p:spTree>
    <p:extLst>
      <p:ext uri="{BB962C8B-B14F-4D97-AF65-F5344CB8AC3E}">
        <p14:creationId xmlns:p14="http://schemas.microsoft.com/office/powerpoint/2010/main" val="3038288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AB49DFC2-4453-BA4D-8F16-6B7A40C9958D}"/>
              </a:ext>
            </a:extLst>
          </p:cNvPr>
          <p:cNvSpPr/>
          <p:nvPr/>
        </p:nvSpPr>
        <p:spPr>
          <a:xfrm>
            <a:off x="-12034" y="-12032"/>
            <a:ext cx="11952243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2C3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C1048EB0-1D2F-E141-B116-E8DDDF31FA2F}"/>
              </a:ext>
            </a:extLst>
          </p:cNvPr>
          <p:cNvSpPr/>
          <p:nvPr/>
        </p:nvSpPr>
        <p:spPr>
          <a:xfrm>
            <a:off x="367145" y="1450022"/>
            <a:ext cx="11457709" cy="4946312"/>
          </a:xfrm>
          <a:prstGeom prst="round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ko-KR" sz="2800" dirty="0">
              <a:solidFill>
                <a:schemeClr val="tx1"/>
              </a:solidFill>
            </a:endParaRPr>
          </a:p>
          <a:p>
            <a:endParaRPr kumimoji="1" lang="en-US" altLang="ko-KR" sz="2800" dirty="0">
              <a:solidFill>
                <a:schemeClr val="tx1"/>
              </a:solidFill>
            </a:endParaRPr>
          </a:p>
        </p:txBody>
      </p:sp>
      <p:sp>
        <p:nvSpPr>
          <p:cNvPr id="8" name="오른쪽 화살표[R] 7"/>
          <p:cNvSpPr/>
          <p:nvPr/>
        </p:nvSpPr>
        <p:spPr>
          <a:xfrm>
            <a:off x="-12034" y="-12032"/>
            <a:ext cx="11670633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2C3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오른쪽 화살표[R] 5"/>
          <p:cNvSpPr/>
          <p:nvPr/>
        </p:nvSpPr>
        <p:spPr>
          <a:xfrm>
            <a:off x="5538580" y="-13063"/>
            <a:ext cx="2514909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E6C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E6C8BA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2028" y="50134"/>
            <a:ext cx="1340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b="1" spc="-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Introduction         2. Recap          3. Linear Bottlenecks        4. Inverted Residuals        5. Architecture        6. Performance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AC7D2B-CCFD-4440-85B9-747E8B17CA51}"/>
              </a:ext>
            </a:extLst>
          </p:cNvPr>
          <p:cNvSpPr txBox="1"/>
          <p:nvPr/>
        </p:nvSpPr>
        <p:spPr>
          <a:xfrm>
            <a:off x="0" y="73108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R" sz="2400" spc="-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Inverted </a:t>
            </a:r>
            <a:r>
              <a:rPr kumimoji="1" lang="en-US" altLang="ko-KR" sz="2400" spc="-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Residuals</a:t>
            </a:r>
            <a:endParaRPr kumimoji="1" lang="en" altLang="ko-KR" sz="2400" spc="-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4D15A3-1BB3-794C-BEB5-56AC06893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025" y="2547826"/>
            <a:ext cx="4723574" cy="275070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E468FE9-4DC6-C44C-B324-34FD0933BCBF}"/>
              </a:ext>
            </a:extLst>
          </p:cNvPr>
          <p:cNvSpPr/>
          <p:nvPr/>
        </p:nvSpPr>
        <p:spPr>
          <a:xfrm>
            <a:off x="533401" y="360001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" altLang="ko-Kore-KR" sz="3600" b="1" dirty="0"/>
              <a:t>narrow → wide → narrow</a:t>
            </a:r>
            <a:r>
              <a:rPr lang="en" altLang="ko-Kore-KR" sz="3600" dirty="0"/>
              <a:t> </a:t>
            </a:r>
            <a:endParaRPr kumimoji="1"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272110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272258A7-995C-7A40-9128-0D94BEE3AFCE}"/>
              </a:ext>
            </a:extLst>
          </p:cNvPr>
          <p:cNvSpPr/>
          <p:nvPr/>
        </p:nvSpPr>
        <p:spPr>
          <a:xfrm>
            <a:off x="-12034" y="-12032"/>
            <a:ext cx="11952243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2C3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C1048EB0-1D2F-E141-B116-E8DDDF31FA2F}"/>
              </a:ext>
            </a:extLst>
          </p:cNvPr>
          <p:cNvSpPr/>
          <p:nvPr/>
        </p:nvSpPr>
        <p:spPr>
          <a:xfrm>
            <a:off x="367145" y="1450022"/>
            <a:ext cx="11457709" cy="4946312"/>
          </a:xfrm>
          <a:prstGeom prst="round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ko-KR" sz="2800" dirty="0">
              <a:solidFill>
                <a:schemeClr val="tx1"/>
              </a:solidFill>
            </a:endParaRPr>
          </a:p>
          <a:p>
            <a:endParaRPr kumimoji="1" lang="en-US" altLang="ko-KR" sz="2800" dirty="0">
              <a:solidFill>
                <a:schemeClr val="tx1"/>
              </a:solidFill>
            </a:endParaRPr>
          </a:p>
        </p:txBody>
      </p:sp>
      <p:sp>
        <p:nvSpPr>
          <p:cNvPr id="8" name="오른쪽 화살표[R] 7"/>
          <p:cNvSpPr/>
          <p:nvPr/>
        </p:nvSpPr>
        <p:spPr>
          <a:xfrm>
            <a:off x="-12034" y="-12032"/>
            <a:ext cx="11670633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2C3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AC7D2B-CCFD-4440-85B9-747E8B17CA51}"/>
              </a:ext>
            </a:extLst>
          </p:cNvPr>
          <p:cNvSpPr txBox="1"/>
          <p:nvPr/>
        </p:nvSpPr>
        <p:spPr>
          <a:xfrm>
            <a:off x="0" y="73108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R" sz="2400" spc="-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Bottleneck Residual Blocks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8686090-A5CD-5B47-A210-2AA004FBE44F}"/>
              </a:ext>
            </a:extLst>
          </p:cNvPr>
          <p:cNvSpPr/>
          <p:nvPr/>
        </p:nvSpPr>
        <p:spPr>
          <a:xfrm>
            <a:off x="6096000" y="6640965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ore-KR" sz="1100" dirty="0"/>
              <a:t>https://</a:t>
            </a:r>
            <a:r>
              <a:rPr lang="en-US" altLang="ko-Kore-KR" sz="1100" dirty="0" err="1"/>
              <a:t>machinethink.net</a:t>
            </a:r>
            <a:r>
              <a:rPr lang="en-US" altLang="ko-Kore-KR" sz="1100" dirty="0"/>
              <a:t>/blog/mobilenet-v2/</a:t>
            </a:r>
            <a:endParaRPr lang="ko-Kore-KR" altLang="en-US" sz="11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883C86-81CE-F149-A75B-71CFB5DB3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526" y="1694653"/>
            <a:ext cx="3230828" cy="4946312"/>
          </a:xfrm>
          <a:prstGeom prst="rect">
            <a:avLst/>
          </a:prstGeom>
        </p:spPr>
      </p:pic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83EFF036-7C4D-C344-A669-3E71FEDC50E5}"/>
              </a:ext>
            </a:extLst>
          </p:cNvPr>
          <p:cNvSpPr/>
          <p:nvPr/>
        </p:nvSpPr>
        <p:spPr>
          <a:xfrm>
            <a:off x="3048000" y="-13063"/>
            <a:ext cx="5005489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E6C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E6C8BA"/>
              </a:solidFill>
            </a:endParaRP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1C6B9ADB-C009-3243-A690-50C099B4C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64" y="3203717"/>
            <a:ext cx="7629034" cy="29673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2028" y="50134"/>
            <a:ext cx="1254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b="1" spc="-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Introduction         2. Recap          3. Linear Bottlenecks        4. Inverted Residuals        5. Architecture        6. Performance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560A52-EB45-1548-9358-28404BBE248F}"/>
              </a:ext>
            </a:extLst>
          </p:cNvPr>
          <p:cNvSpPr/>
          <p:nvPr/>
        </p:nvSpPr>
        <p:spPr>
          <a:xfrm>
            <a:off x="611256" y="2054791"/>
            <a:ext cx="774886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200" dirty="0">
                <a:latin typeface="+mn-ea"/>
              </a:rPr>
              <a:t>The basic building block</a:t>
            </a:r>
            <a:br>
              <a:rPr kumimoji="1" lang="en-US" altLang="ko-KR" sz="2200" dirty="0">
                <a:latin typeface="+mn-ea"/>
              </a:rPr>
            </a:br>
            <a:r>
              <a:rPr kumimoji="1" lang="en-US" altLang="ko-KR" sz="2200" dirty="0">
                <a:latin typeface="+mn-ea"/>
              </a:rPr>
              <a:t>: a bottleneck depth-</a:t>
            </a:r>
            <a:r>
              <a:rPr kumimoji="1" lang="en-US" altLang="ko-KR" sz="2200" dirty="0" err="1">
                <a:latin typeface="+mn-ea"/>
              </a:rPr>
              <a:t>seperable</a:t>
            </a:r>
            <a:r>
              <a:rPr kumimoji="1" lang="en-US" altLang="ko-KR" sz="2200" dirty="0">
                <a:latin typeface="+mn-ea"/>
              </a:rPr>
              <a:t> convolution with residuals</a:t>
            </a:r>
          </a:p>
        </p:txBody>
      </p:sp>
    </p:spTree>
    <p:extLst>
      <p:ext uri="{BB962C8B-B14F-4D97-AF65-F5344CB8AC3E}">
        <p14:creationId xmlns:p14="http://schemas.microsoft.com/office/powerpoint/2010/main" val="4169794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8412C185-120A-964D-9A57-BA0E72FE6B68}"/>
              </a:ext>
            </a:extLst>
          </p:cNvPr>
          <p:cNvSpPr/>
          <p:nvPr/>
        </p:nvSpPr>
        <p:spPr>
          <a:xfrm>
            <a:off x="-12034" y="-12032"/>
            <a:ext cx="11952243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2C3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모서리가 둥근 직사각형 17">
                <a:extLst>
                  <a:ext uri="{FF2B5EF4-FFF2-40B4-BE49-F238E27FC236}">
                    <a16:creationId xmlns:a16="http://schemas.microsoft.com/office/drawing/2014/main" id="{C1048EB0-1D2F-E141-B116-E8DDDF31FA2F}"/>
                  </a:ext>
                </a:extLst>
              </p:cNvPr>
              <p:cNvSpPr/>
              <p:nvPr/>
            </p:nvSpPr>
            <p:spPr>
              <a:xfrm>
                <a:off x="367145" y="1450022"/>
                <a:ext cx="11457709" cy="4946312"/>
              </a:xfrm>
              <a:prstGeom prst="roundRect">
                <a:avLst/>
              </a:prstGeom>
              <a:solidFill>
                <a:schemeClr val="bg1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kumimoji="1" lang="en-US" altLang="ko-KR" sz="3600" b="0" i="1" dirty="0">
                  <a:solidFill>
                    <a:srgbClr val="2C377B"/>
                  </a:solidFill>
                  <a:latin typeface="Cambria Math" panose="02040503050406030204" pitchFamily="18" charset="0"/>
                </a:endParaRPr>
              </a:p>
              <a:p>
                <a:endParaRPr kumimoji="1" lang="en-US" altLang="ko-KR" sz="3600" i="1" dirty="0">
                  <a:solidFill>
                    <a:srgbClr val="2C377B"/>
                  </a:solidFill>
                  <a:latin typeface="Cambria Math" panose="02040503050406030204" pitchFamily="18" charset="0"/>
                </a:endParaRPr>
              </a:p>
              <a:p>
                <a:endParaRPr kumimoji="1" lang="en-US" altLang="ko-KR" sz="3600" i="1" dirty="0">
                  <a:solidFill>
                    <a:srgbClr val="2C377B"/>
                  </a:solidFill>
                  <a:latin typeface="Cambria Math" panose="02040503050406030204" pitchFamily="18" charset="0"/>
                </a:endParaRPr>
              </a:p>
              <a:p>
                <a:endParaRPr kumimoji="1" lang="en-US" altLang="ko-KR" sz="3600" b="0" i="1" dirty="0">
                  <a:solidFill>
                    <a:srgbClr val="2C377B"/>
                  </a:solidFill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600" b="0" i="1" smtClean="0">
                          <a:solidFill>
                            <a:srgbClr val="2C377B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1" lang="en-US" altLang="ko-KR" sz="3600" b="0" i="1" smtClean="0">
                          <a:solidFill>
                            <a:srgbClr val="2C377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ko-KR" sz="3600" b="0" i="1" smtClean="0">
                          <a:solidFill>
                            <a:srgbClr val="2C377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kumimoji="1" lang="en-US" altLang="ko-KR" sz="3600" b="0" i="1" smtClean="0">
                          <a:solidFill>
                            <a:srgbClr val="2C377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ko-KR" sz="3600" b="0" i="1" smtClean="0">
                          <a:solidFill>
                            <a:srgbClr val="2C377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ko-KR" sz="3600" b="0" i="1" smtClean="0">
                          <a:solidFill>
                            <a:srgbClr val="2C377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kumimoji="1" lang="en-US" altLang="ko-KR" sz="3600" b="0" i="1" smtClean="0">
                              <a:solidFill>
                                <a:srgbClr val="2C377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3600" b="0" i="1" smtClean="0">
                              <a:solidFill>
                                <a:srgbClr val="2C377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kumimoji="1" lang="en-US" altLang="ko-KR" sz="3600" b="0" i="1" smtClean="0">
                              <a:solidFill>
                                <a:srgbClr val="2C377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ko-KR" sz="36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kumimoji="1" lang="en-US" altLang="ko-KR" sz="36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36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kumimoji="1" lang="en-US" altLang="ko-KR" sz="36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3600" b="0" i="1" smtClean="0">
                          <a:solidFill>
                            <a:srgbClr val="2C377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kumimoji="1" lang="en-US" altLang="ko-KR" sz="3600" b="0" i="1" smtClean="0">
                          <a:solidFill>
                            <a:srgbClr val="2C377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ko-KR" sz="3600" b="0" i="1" smtClean="0">
                          <a:solidFill>
                            <a:srgbClr val="2C377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kumimoji="1" lang="en-US" altLang="ko-KR" sz="3600" b="0" i="1" smtClean="0">
                          <a:solidFill>
                            <a:srgbClr val="2C377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ko-KR" sz="3600" b="0" i="1" smtClean="0">
                          <a:solidFill>
                            <a:srgbClr val="2C377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ko-KR" sz="3600" b="0" i="1" smtClean="0">
                          <a:solidFill>
                            <a:srgbClr val="2C377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kumimoji="1" lang="en-US" altLang="ko-KR" sz="3600" b="0" i="1" smtClean="0">
                              <a:solidFill>
                                <a:srgbClr val="2C377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3600" b="0" i="1" smtClean="0">
                              <a:solidFill>
                                <a:srgbClr val="2C377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kumimoji="1" lang="en-US" altLang="ko-KR" sz="3600" b="0" i="1" smtClean="0">
                              <a:solidFill>
                                <a:srgbClr val="2C377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ko-KR" sz="36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ko-KR" sz="36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ko-KR" sz="36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ko-KR" sz="36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3600" b="0" i="1" smtClean="0">
                          <a:solidFill>
                            <a:srgbClr val="2C377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kumimoji="1" lang="en-US" altLang="ko-KR" sz="3600" b="0" i="1" smtClean="0">
                          <a:solidFill>
                            <a:srgbClr val="2C377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ko-KR" sz="3600" b="0" i="1" smtClean="0">
                          <a:solidFill>
                            <a:srgbClr val="2C377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kumimoji="1" lang="en-US" altLang="ko-KR" sz="3600" b="0" i="1" smtClean="0">
                          <a:solidFill>
                            <a:srgbClr val="2C377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kumimoji="1" lang="en-US" altLang="ko-KR" sz="3600" b="0" i="1" smtClean="0">
                              <a:solidFill>
                                <a:srgbClr val="2C377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3600" b="0" i="1" smtClean="0">
                              <a:solidFill>
                                <a:srgbClr val="2C377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kumimoji="1" lang="en-US" altLang="ko-KR" sz="3600" b="0" i="1" smtClean="0">
                              <a:solidFill>
                                <a:srgbClr val="2C377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kumimoji="1" lang="en-US" altLang="ko-KR" sz="36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ko-KR" sz="36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ko-KR" sz="36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kumimoji="1" lang="en-US" altLang="ko-KR" sz="36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36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kumimoji="1" lang="en-US" altLang="ko-KR" sz="36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kumimoji="1" lang="en-US" altLang="ko-KR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kumimoji="1" lang="en-US" altLang="ko-KR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ko-KR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kumimoji="1" lang="en-US" altLang="ko-KR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kumimoji="1"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kumimoji="1"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ko-KR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kumimoji="1"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kumimoji="1"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kumimoji="1" lang="en-US" altLang="ko-K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kumimoji="1" lang="en-US" altLang="ko-K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3600" dirty="0">
                  <a:solidFill>
                    <a:schemeClr val="tx1"/>
                  </a:solidFill>
                </a:endParaRPr>
              </a:p>
              <a:p>
                <a:endParaRPr kumimoji="1" lang="en-US" altLang="ko-KR" sz="3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모서리가 둥근 직사각형 17">
                <a:extLst>
                  <a:ext uri="{FF2B5EF4-FFF2-40B4-BE49-F238E27FC236}">
                    <a16:creationId xmlns:a16="http://schemas.microsoft.com/office/drawing/2014/main" id="{C1048EB0-1D2F-E141-B116-E8DDDF31FA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45" y="1450022"/>
                <a:ext cx="11457709" cy="494631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4925"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오른쪽 화살표[R] 7"/>
          <p:cNvSpPr/>
          <p:nvPr/>
        </p:nvSpPr>
        <p:spPr>
          <a:xfrm>
            <a:off x="-12034" y="-12032"/>
            <a:ext cx="11670633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2C3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AC7D2B-CCFD-4440-85B9-747E8B17CA51}"/>
              </a:ext>
            </a:extLst>
          </p:cNvPr>
          <p:cNvSpPr txBox="1"/>
          <p:nvPr/>
        </p:nvSpPr>
        <p:spPr>
          <a:xfrm>
            <a:off x="0" y="73108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spc="-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Operations</a:t>
            </a:r>
            <a:endParaRPr kumimoji="1" lang="en" altLang="ko-KR" sz="2400" spc="-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8686090-A5CD-5B47-A210-2AA004FBE44F}"/>
              </a:ext>
            </a:extLst>
          </p:cNvPr>
          <p:cNvSpPr/>
          <p:nvPr/>
        </p:nvSpPr>
        <p:spPr>
          <a:xfrm>
            <a:off x="6096000" y="6640965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ore-KR" sz="1100" dirty="0"/>
              <a:t>https://</a:t>
            </a:r>
            <a:r>
              <a:rPr lang="en-US" altLang="ko-Kore-KR" sz="1100" dirty="0" err="1"/>
              <a:t>machinethink.net</a:t>
            </a:r>
            <a:r>
              <a:rPr lang="en-US" altLang="ko-Kore-KR" sz="1100" dirty="0"/>
              <a:t>/blog/mobilenet-v2/</a:t>
            </a:r>
            <a:endParaRPr lang="ko-Kore-KR" altLang="en-US" sz="1100" dirty="0"/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83EFF036-7C4D-C344-A669-3E71FEDC50E5}"/>
              </a:ext>
            </a:extLst>
          </p:cNvPr>
          <p:cNvSpPr/>
          <p:nvPr/>
        </p:nvSpPr>
        <p:spPr>
          <a:xfrm>
            <a:off x="5538580" y="-13063"/>
            <a:ext cx="2514909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E6C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E6C8BA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2028" y="50134"/>
            <a:ext cx="11670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b="1" spc="-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Introduction         2. Recap          3. Linear Bottlenecks        4. Inverted Residuals        5. Architecture        6. Performance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4420B3D-989A-4740-828D-C7D57A767F78}"/>
              </a:ext>
            </a:extLst>
          </p:cNvPr>
          <p:cNvGrpSpPr/>
          <p:nvPr/>
        </p:nvGrpSpPr>
        <p:grpSpPr>
          <a:xfrm>
            <a:off x="2189885" y="2228671"/>
            <a:ext cx="7812227" cy="1200329"/>
            <a:chOff x="2475763" y="4788527"/>
            <a:chExt cx="7812227" cy="120032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27EADD69-EFC3-5249-BE6F-78FD9BFC3A8D}"/>
                    </a:ext>
                  </a:extLst>
                </p:cNvPr>
                <p:cNvSpPr/>
                <p:nvPr/>
              </p:nvSpPr>
              <p:spPr>
                <a:xfrm>
                  <a:off x="2475763" y="4788527"/>
                  <a:ext cx="3620237" cy="120032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kumimoji="1" lang="en-US" altLang="ko-KR" sz="240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kumimoji="1" lang="en-US" altLang="ko-K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a14:m>
                  <a:r>
                    <a:rPr kumimoji="1" lang="en-US" altLang="ko-KR" sz="2400" b="0" dirty="0">
                      <a:latin typeface="+mn-ea"/>
                    </a:rPr>
                    <a:t> : </a:t>
                  </a:r>
                  <a:r>
                    <a:rPr kumimoji="1" lang="en-US" altLang="ko-KR" sz="2400" dirty="0">
                      <a:latin typeface="+mn-ea"/>
                    </a:rPr>
                    <a:t>input</a:t>
                  </a:r>
                  <a:r>
                    <a:rPr kumimoji="1" lang="ko-KR" altLang="en-US" sz="2400" dirty="0">
                      <a:latin typeface="+mn-ea"/>
                    </a:rPr>
                    <a:t>의 크기</a:t>
                  </a:r>
                  <a:endParaRPr kumimoji="1" lang="en-US" altLang="ko-KR" sz="2400" dirty="0">
                    <a:latin typeface="+mn-ea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kumimoji="1" lang="en-US" altLang="ko-KR" sz="2400" dirty="0">
                      <a:latin typeface="+mn-ea"/>
                    </a:rPr>
                    <a:t> 	: expansion factor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kumimoji="1" lang="en-US" altLang="ko-KR" sz="2400" i="1"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US" altLang="ko-Kore-KR" sz="2400" dirty="0"/>
                    <a:t>	: kernel size</a:t>
                  </a:r>
                  <a:endParaRPr kumimoji="1" lang="en-US" altLang="ko-KR" sz="24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27EADD69-EFC3-5249-BE6F-78FD9BFC3A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5763" y="4788527"/>
                  <a:ext cx="3620237" cy="1200329"/>
                </a:xfrm>
                <a:prstGeom prst="rect">
                  <a:avLst/>
                </a:prstGeom>
                <a:blipFill>
                  <a:blip r:embed="rId4"/>
                  <a:stretch>
                    <a:fillRect l="-2098" t="-5208" r="-699" b="-8333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7AF6BF4E-2EFA-B349-B915-91CF78F4AFFC}"/>
                    </a:ext>
                  </a:extLst>
                </p:cNvPr>
                <p:cNvSpPr/>
                <p:nvPr/>
              </p:nvSpPr>
              <p:spPr>
                <a:xfrm>
                  <a:off x="6184075" y="4973192"/>
                  <a:ext cx="4103915" cy="8309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a14:m>
                  <a:r>
                    <a:rPr lang="en-US" altLang="ko-Kore-KR" sz="2400" dirty="0"/>
                    <a:t> 	: input</a:t>
                  </a:r>
                  <a:r>
                    <a:rPr lang="ko-KR" altLang="en-US" sz="2400" dirty="0"/>
                    <a:t>의 </a:t>
                  </a:r>
                  <a:r>
                    <a:rPr lang="en-US" altLang="ko-KR" sz="2400" dirty="0"/>
                    <a:t>channel </a:t>
                  </a:r>
                  <a:r>
                    <a:rPr lang="ko-KR" altLang="en-US" sz="2400" dirty="0"/>
                    <a:t>수</a:t>
                  </a:r>
                  <a:endParaRPr lang="en-US" altLang="ko-KR" sz="2400" dirty="0"/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a14:m>
                  <a:r>
                    <a:rPr lang="en-US" altLang="ko-Kore-KR" sz="2400" dirty="0"/>
                    <a:t> 	: output</a:t>
                  </a:r>
                  <a:r>
                    <a:rPr lang="ko-KR" altLang="en-US" sz="2400" dirty="0"/>
                    <a:t>의 </a:t>
                  </a:r>
                  <a:r>
                    <a:rPr lang="en-US" altLang="ko-KR" sz="2400" dirty="0"/>
                    <a:t>channel </a:t>
                  </a:r>
                  <a:r>
                    <a:rPr lang="ko-KR" altLang="en-US" sz="2400" dirty="0"/>
                    <a:t>수</a:t>
                  </a:r>
                  <a:endParaRPr lang="ko-Kore-KR" altLang="en-US" sz="2400" dirty="0"/>
                </a:p>
              </p:txBody>
            </p:sp>
          </mc:Choice>
          <mc:Fallback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7AF6BF4E-2EFA-B349-B915-91CF78F4AF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4075" y="4973192"/>
                  <a:ext cx="4103915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2160" t="-7576" r="-2160" b="-15152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63281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0C08F102-6E57-A042-B2AE-59DB2770FAA5}"/>
              </a:ext>
            </a:extLst>
          </p:cNvPr>
          <p:cNvSpPr/>
          <p:nvPr/>
        </p:nvSpPr>
        <p:spPr>
          <a:xfrm>
            <a:off x="-12034" y="-12032"/>
            <a:ext cx="11952243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2C3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C1048EB0-1D2F-E141-B116-E8DDDF31FA2F}"/>
              </a:ext>
            </a:extLst>
          </p:cNvPr>
          <p:cNvSpPr/>
          <p:nvPr/>
        </p:nvSpPr>
        <p:spPr>
          <a:xfrm>
            <a:off x="367145" y="1450022"/>
            <a:ext cx="11457709" cy="4946312"/>
          </a:xfrm>
          <a:prstGeom prst="round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ko-KR" sz="2800" dirty="0">
              <a:solidFill>
                <a:schemeClr val="tx1"/>
              </a:solidFill>
            </a:endParaRPr>
          </a:p>
          <a:p>
            <a:endParaRPr kumimoji="1" lang="en-US" altLang="ko-KR" sz="2800" dirty="0">
              <a:solidFill>
                <a:schemeClr val="tx1"/>
              </a:solidFill>
            </a:endParaRPr>
          </a:p>
        </p:txBody>
      </p:sp>
      <p:sp>
        <p:nvSpPr>
          <p:cNvPr id="8" name="오른쪽 화살표[R] 7"/>
          <p:cNvSpPr/>
          <p:nvPr/>
        </p:nvSpPr>
        <p:spPr>
          <a:xfrm>
            <a:off x="-12034" y="-12032"/>
            <a:ext cx="11670633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2C3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오른쪽 화살표[R] 5"/>
          <p:cNvSpPr/>
          <p:nvPr/>
        </p:nvSpPr>
        <p:spPr>
          <a:xfrm>
            <a:off x="7937394" y="-13063"/>
            <a:ext cx="1919126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E6C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E6C8BA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2028" y="50134"/>
            <a:ext cx="12416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b="1" spc="-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Introduction         2. Recap          3. Linear Bottlenecks        4. Inverted Residuals        5. Architecture        6. Performance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AC7D2B-CCFD-4440-85B9-747E8B17CA51}"/>
              </a:ext>
            </a:extLst>
          </p:cNvPr>
          <p:cNvSpPr txBox="1"/>
          <p:nvPr/>
        </p:nvSpPr>
        <p:spPr>
          <a:xfrm>
            <a:off x="0" y="73108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R" sz="2400" spc="-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Model Architecture</a:t>
            </a: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B918C457-B34E-DC45-A4F4-87B81752D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957" y="1584731"/>
            <a:ext cx="4021590" cy="467689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C51E0FD-D748-294B-99FC-81DA890EB3B2}"/>
                  </a:ext>
                </a:extLst>
              </p:cNvPr>
              <p:cNvSpPr/>
              <p:nvPr/>
            </p:nvSpPr>
            <p:spPr>
              <a:xfrm>
                <a:off x="1515195" y="3015236"/>
                <a:ext cx="4253948" cy="181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" altLang="ko-Kore-KR" sz="2800" dirty="0">
                    <a:solidFill>
                      <a:srgbClr val="212529"/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" altLang="ko-Kore-KR" sz="2800" i="1" dirty="0" smtClean="0">
                        <a:solidFill>
                          <a:srgbClr val="212529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" altLang="ko-Kore-KR" sz="2800" dirty="0">
                    <a:solidFill>
                      <a:srgbClr val="212529"/>
                    </a:solidFill>
                    <a:latin typeface="+mn-ea"/>
                  </a:rPr>
                  <a:t> : expansion factor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" altLang="ko-Kore-KR" sz="2800" dirty="0">
                    <a:solidFill>
                      <a:srgbClr val="212529"/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" altLang="ko-Kore-KR" sz="2800" i="1" dirty="0" smtClean="0">
                        <a:solidFill>
                          <a:srgbClr val="212529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" altLang="ko-Kore-KR" sz="2800" dirty="0">
                    <a:solidFill>
                      <a:srgbClr val="212529"/>
                    </a:solidFill>
                    <a:latin typeface="+mn-ea"/>
                  </a:rPr>
                  <a:t> : output channel</a:t>
                </a:r>
                <a:r>
                  <a:rPr lang="ko-KR" altLang="en-US" sz="2800" dirty="0">
                    <a:solidFill>
                      <a:srgbClr val="212529"/>
                    </a:solidFill>
                    <a:latin typeface="+mn-ea"/>
                  </a:rPr>
                  <a:t>의 수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" altLang="ko-Kore-KR" sz="2800" dirty="0">
                    <a:solidFill>
                      <a:srgbClr val="212529"/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" altLang="ko-Kore-KR" sz="2800" i="1" dirty="0" smtClean="0">
                        <a:solidFill>
                          <a:srgbClr val="212529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" altLang="ko-Kore-KR" sz="2800" dirty="0">
                    <a:solidFill>
                      <a:srgbClr val="212529"/>
                    </a:solidFill>
                    <a:latin typeface="+mn-ea"/>
                  </a:rPr>
                  <a:t> : </a:t>
                </a:r>
                <a:r>
                  <a:rPr lang="ko-KR" altLang="en-US" sz="2800" dirty="0">
                    <a:solidFill>
                      <a:srgbClr val="212529"/>
                    </a:solidFill>
                    <a:latin typeface="+mn-ea"/>
                  </a:rPr>
                  <a:t>반복 횟수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" altLang="ko-Kore-KR" sz="2800" dirty="0">
                    <a:solidFill>
                      <a:srgbClr val="212529"/>
                    </a:solidFill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" altLang="ko-Kore-KR" sz="2800" i="1" dirty="0" smtClean="0">
                        <a:solidFill>
                          <a:srgbClr val="212529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" altLang="ko-Kore-KR" sz="2800" dirty="0">
                    <a:solidFill>
                      <a:srgbClr val="212529"/>
                    </a:solidFill>
                    <a:latin typeface="+mn-ea"/>
                  </a:rPr>
                  <a:t> : stride</a:t>
                </a:r>
              </a:p>
            </p:txBody>
          </p:sp>
        </mc:Choice>
        <mc:Fallback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C51E0FD-D748-294B-99FC-81DA890EB3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195" y="3015236"/>
                <a:ext cx="4253948" cy="1815882"/>
              </a:xfrm>
              <a:prstGeom prst="rect">
                <a:avLst/>
              </a:prstGeom>
              <a:blipFill>
                <a:blip r:embed="rId4"/>
                <a:stretch>
                  <a:fillRect l="-2679" t="-3472" b="-8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1725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CDF498F2-3F5F-A24C-9D0D-13296E743C1D}"/>
              </a:ext>
            </a:extLst>
          </p:cNvPr>
          <p:cNvSpPr/>
          <p:nvPr/>
        </p:nvSpPr>
        <p:spPr>
          <a:xfrm>
            <a:off x="-12034" y="-12032"/>
            <a:ext cx="11952243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2C3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오른쪽 화살표[R] 7"/>
          <p:cNvSpPr/>
          <p:nvPr/>
        </p:nvSpPr>
        <p:spPr>
          <a:xfrm>
            <a:off x="-12034" y="-12032"/>
            <a:ext cx="11670633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2C3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오른쪽 화살표[R] 5"/>
          <p:cNvSpPr/>
          <p:nvPr/>
        </p:nvSpPr>
        <p:spPr>
          <a:xfrm>
            <a:off x="9785268" y="-13063"/>
            <a:ext cx="2154941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E6C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E6C8BA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2028" y="50134"/>
            <a:ext cx="1201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b="1" spc="-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Introduction         2. Recap          3. Linear Bottlenecks        4. Inverted Residuals        5. Architecture        6. Performance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367145" y="1450022"/>
            <a:ext cx="11457709" cy="4946312"/>
          </a:xfrm>
          <a:prstGeom prst="round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kumimoji="1"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86343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spc="-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The Max Number of Channels/Memory (in </a:t>
            </a:r>
            <a:r>
              <a:rPr kumimoji="1" lang="en-US" altLang="ko-KR" sz="2400" spc="-1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Kb</a:t>
            </a:r>
            <a:r>
              <a:rPr kumimoji="1" lang="en-US" altLang="ko-KR" sz="2400" spc="-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1" lang="en" altLang="ko-KR" sz="2400" spc="-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85B47878-F3BC-8640-A512-48AD6B850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661" y="1578229"/>
            <a:ext cx="4296675" cy="468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681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CDF498F2-3F5F-A24C-9D0D-13296E743C1D}"/>
              </a:ext>
            </a:extLst>
          </p:cNvPr>
          <p:cNvSpPr/>
          <p:nvPr/>
        </p:nvSpPr>
        <p:spPr>
          <a:xfrm>
            <a:off x="-12034" y="-12032"/>
            <a:ext cx="11952243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2C3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오른쪽 화살표[R] 7"/>
          <p:cNvSpPr/>
          <p:nvPr/>
        </p:nvSpPr>
        <p:spPr>
          <a:xfrm>
            <a:off x="-12034" y="-12032"/>
            <a:ext cx="11670633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2C3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오른쪽 화살표[R] 5"/>
          <p:cNvSpPr/>
          <p:nvPr/>
        </p:nvSpPr>
        <p:spPr>
          <a:xfrm>
            <a:off x="9785268" y="-13063"/>
            <a:ext cx="2154941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E6C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E6C8BA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2028" y="50134"/>
            <a:ext cx="1201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b="1" spc="-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Introduction         2. Recap          3. Linear Bottlenecks        4. Inverted Residuals        5. Architecture        6. Performance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367145" y="1450022"/>
            <a:ext cx="11457709" cy="4946312"/>
          </a:xfrm>
          <a:prstGeom prst="round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kumimoji="1"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86343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spc="-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Performance</a:t>
            </a:r>
            <a:endParaRPr kumimoji="1" lang="en" altLang="ko-KR" sz="2400" spc="-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DB2F196F-73A0-D843-9DEE-A1DBFAF6C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925" y="1687564"/>
            <a:ext cx="5080150" cy="447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4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503644" y="762376"/>
            <a:ext cx="3257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b="1" spc="-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2C377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NanumSquareOTF ExtraBold" charset="-127"/>
              </a:rPr>
              <a:t>목차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332288" y="1664353"/>
            <a:ext cx="1800225" cy="71438"/>
          </a:xfrm>
          <a:prstGeom prst="rect">
            <a:avLst/>
          </a:prstGeom>
          <a:solidFill>
            <a:srgbClr val="2C3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2C377B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32513" y="1664353"/>
            <a:ext cx="1800225" cy="71438"/>
          </a:xfrm>
          <a:prstGeom prst="rect">
            <a:avLst/>
          </a:prstGeom>
          <a:solidFill>
            <a:srgbClr val="E6C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132513" y="5731533"/>
            <a:ext cx="1800225" cy="71438"/>
          </a:xfrm>
          <a:prstGeom prst="rect">
            <a:avLst/>
          </a:prstGeom>
          <a:solidFill>
            <a:srgbClr val="2C3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332289" y="5731533"/>
            <a:ext cx="1800225" cy="71438"/>
          </a:xfrm>
          <a:prstGeom prst="rect">
            <a:avLst/>
          </a:prstGeom>
          <a:solidFill>
            <a:srgbClr val="E6C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03643" y="1986338"/>
            <a:ext cx="325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spc="-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  <a:cs typeface="NanumSquareOTF ExtraBold" charset="-127"/>
              </a:rPr>
              <a:t>1. Introduction</a:t>
            </a:r>
            <a:endParaRPr kumimoji="1" lang="ko-KR" altLang="en-US" sz="2400" spc="-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  <a:cs typeface="NanumSquareOTF ExtraBold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03643" y="2592601"/>
            <a:ext cx="325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spc="-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2. Recap – MobileNetV1</a:t>
            </a:r>
            <a:endParaRPr kumimoji="1" lang="ko-KR" altLang="en-US" sz="2400" spc="-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03643" y="3198864"/>
            <a:ext cx="325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spc="-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3. Linear Bottlenecks</a:t>
            </a:r>
            <a:endParaRPr kumimoji="1" lang="ko-KR" altLang="en-US" sz="2400" spc="-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03643" y="3805127"/>
            <a:ext cx="325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spc="-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4. Inverted Residuals</a:t>
            </a:r>
            <a:endParaRPr kumimoji="1" lang="ko-KR" altLang="en-US" sz="2400" spc="-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03643" y="4411390"/>
            <a:ext cx="325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spc="-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5. Architecture</a:t>
            </a:r>
            <a:endParaRPr kumimoji="1" lang="ko-KR" altLang="en-US" sz="2400" spc="-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03643" y="5017654"/>
            <a:ext cx="325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spc="-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6. Performance</a:t>
            </a:r>
            <a:endParaRPr kumimoji="1" lang="ko-KR" altLang="en-US" sz="2400" spc="-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4002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CDF498F2-3F5F-A24C-9D0D-13296E743C1D}"/>
              </a:ext>
            </a:extLst>
          </p:cNvPr>
          <p:cNvSpPr/>
          <p:nvPr/>
        </p:nvSpPr>
        <p:spPr>
          <a:xfrm>
            <a:off x="-12034" y="-12032"/>
            <a:ext cx="11952243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2C3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오른쪽 화살표[R] 7"/>
          <p:cNvSpPr/>
          <p:nvPr/>
        </p:nvSpPr>
        <p:spPr>
          <a:xfrm>
            <a:off x="-12034" y="-12032"/>
            <a:ext cx="11670633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2C3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오른쪽 화살표[R] 5"/>
          <p:cNvSpPr/>
          <p:nvPr/>
        </p:nvSpPr>
        <p:spPr>
          <a:xfrm>
            <a:off x="9785268" y="-13063"/>
            <a:ext cx="2154941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E6C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E6C8BA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2028" y="50134"/>
            <a:ext cx="1201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b="1" spc="-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Introduction         2. Recap          3. Linear Bottlenecks        4. Inverted Residuals        5. Architecture        6. Performance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367145" y="1450022"/>
            <a:ext cx="11457709" cy="4946312"/>
          </a:xfrm>
          <a:prstGeom prst="round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kumimoji="1"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86343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spc="-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ImageNet Classification Results</a:t>
            </a:r>
            <a:endParaRPr kumimoji="1" lang="en" altLang="ko-KR" sz="2400" spc="-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DB2F196F-73A0-D843-9DEE-A1DBFAF6C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265" y="2013665"/>
            <a:ext cx="4523044" cy="39808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58EB3ED-A6D8-6241-98AD-01B59293B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691" y="1575572"/>
            <a:ext cx="5871817" cy="469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208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CDF498F2-3F5F-A24C-9D0D-13296E743C1D}"/>
              </a:ext>
            </a:extLst>
          </p:cNvPr>
          <p:cNvSpPr/>
          <p:nvPr/>
        </p:nvSpPr>
        <p:spPr>
          <a:xfrm>
            <a:off x="-12034" y="-12032"/>
            <a:ext cx="11952243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2C3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오른쪽 화살표[R] 7"/>
          <p:cNvSpPr/>
          <p:nvPr/>
        </p:nvSpPr>
        <p:spPr>
          <a:xfrm>
            <a:off x="-12034" y="-12032"/>
            <a:ext cx="11670633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2C3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오른쪽 화살표[R] 5"/>
          <p:cNvSpPr/>
          <p:nvPr/>
        </p:nvSpPr>
        <p:spPr>
          <a:xfrm>
            <a:off x="9785268" y="-13063"/>
            <a:ext cx="2154941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E6C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E6C8BA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2028" y="50134"/>
            <a:ext cx="1201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b="1" spc="-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Introduction         2. Recap          3. Linear Bottlenecks        4. Inverted Residuals        5. Architecture        6. Performance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367145" y="1450022"/>
            <a:ext cx="11457709" cy="4946312"/>
          </a:xfrm>
          <a:prstGeom prst="round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kumimoji="1"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86343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spc="-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Performance</a:t>
            </a:r>
            <a:endParaRPr kumimoji="1" lang="en" altLang="ko-KR" sz="2400" spc="-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74F445F-4C01-FD40-8176-1A29A6485CC8}"/>
              </a:ext>
            </a:extLst>
          </p:cNvPr>
          <p:cNvGrpSpPr/>
          <p:nvPr/>
        </p:nvGrpSpPr>
        <p:grpSpPr>
          <a:xfrm>
            <a:off x="2341217" y="1952620"/>
            <a:ext cx="7509564" cy="3941116"/>
            <a:chOff x="2294836" y="1790701"/>
            <a:chExt cx="7509564" cy="394111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EA43D3C-E3EB-644F-8673-6F1A56AC2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87600" y="1790701"/>
              <a:ext cx="7416800" cy="1092200"/>
            </a:xfrm>
            <a:prstGeom prst="rect">
              <a:avLst/>
            </a:prstGeom>
          </p:spPr>
        </p:pic>
        <p:pic>
          <p:nvPicPr>
            <p:cNvPr id="12" name="그림 11" descr="테이블이(가) 표시된 사진&#10;&#10;자동 생성된 설명">
              <a:extLst>
                <a:ext uri="{FF2B5EF4-FFF2-40B4-BE49-F238E27FC236}">
                  <a16:creationId xmlns:a16="http://schemas.microsoft.com/office/drawing/2014/main" id="{A83C057B-52BD-2A40-A1CC-C5CA0C618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94836" y="3215159"/>
              <a:ext cx="7416800" cy="1092200"/>
            </a:xfrm>
            <a:prstGeom prst="rect">
              <a:avLst/>
            </a:prstGeom>
          </p:spPr>
        </p:pic>
        <p:pic>
          <p:nvPicPr>
            <p:cNvPr id="15" name="그림 14" descr="텍스트이(가) 표시된 사진&#10;&#10;자동 생성된 설명">
              <a:extLst>
                <a:ext uri="{FF2B5EF4-FFF2-40B4-BE49-F238E27FC236}">
                  <a16:creationId xmlns:a16="http://schemas.microsoft.com/office/drawing/2014/main" id="{64260A03-F244-EC43-8B20-AD02B6ABB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1096" y="4639617"/>
              <a:ext cx="7416800" cy="1092200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F9DAFE9-FED9-7641-ADFD-43F69305E55B}"/>
              </a:ext>
            </a:extLst>
          </p:cNvPr>
          <p:cNvSpPr/>
          <p:nvPr/>
        </p:nvSpPr>
        <p:spPr>
          <a:xfrm>
            <a:off x="6096000" y="6640965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ore-KR" sz="1100" dirty="0"/>
              <a:t>https://</a:t>
            </a:r>
            <a:r>
              <a:rPr lang="en-US" altLang="ko-Kore-KR" sz="1100" dirty="0" err="1"/>
              <a:t>machinethink.net</a:t>
            </a:r>
            <a:r>
              <a:rPr lang="en-US" altLang="ko-Kore-KR" sz="1100" dirty="0"/>
              <a:t>/blog/mobilenet-v2/</a:t>
            </a:r>
            <a:endParaRPr lang="ko-Kore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551282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CDF498F2-3F5F-A24C-9D0D-13296E743C1D}"/>
              </a:ext>
            </a:extLst>
          </p:cNvPr>
          <p:cNvSpPr/>
          <p:nvPr/>
        </p:nvSpPr>
        <p:spPr>
          <a:xfrm>
            <a:off x="-12034" y="-12032"/>
            <a:ext cx="11952243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2C3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오른쪽 화살표[R] 7"/>
          <p:cNvSpPr/>
          <p:nvPr/>
        </p:nvSpPr>
        <p:spPr>
          <a:xfrm>
            <a:off x="-12034" y="-12032"/>
            <a:ext cx="11670633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2C3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12028" y="50134"/>
            <a:ext cx="1201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b="1" spc="-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Introduction         2. Recap          3. Linear Bottlenecks        4. Inverted Residuals        5. Architecture        6. Performance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367145" y="1450022"/>
            <a:ext cx="11457709" cy="4946312"/>
          </a:xfrm>
          <a:prstGeom prst="round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kumimoji="1" lang="ko-KR" altLang="en-US" sz="2000" dirty="0">
                <a:solidFill>
                  <a:prstClr val="black"/>
                </a:solidFill>
              </a:rPr>
              <a:t>많은 도움</a:t>
            </a:r>
            <a:br>
              <a:rPr kumimoji="1" lang="en-US" altLang="ko-KR" sz="2000" dirty="0">
                <a:solidFill>
                  <a:schemeClr val="tx1"/>
                </a:solidFill>
                <a:hlinkClick r:id="rId3"/>
              </a:rPr>
            </a:br>
            <a:r>
              <a:rPr kumimoji="1" lang="en-US" altLang="ko-KR" sz="2000" dirty="0">
                <a:solidFill>
                  <a:schemeClr val="tx1"/>
                </a:solidFill>
                <a:hlinkClick r:id="rId3"/>
              </a:rPr>
              <a:t>https://www.youtube.com/watch?v=mT5Y-Zumbbw</a:t>
            </a:r>
            <a:br>
              <a:rPr kumimoji="1" lang="en-US" altLang="ko-KR" sz="2000" dirty="0">
                <a:solidFill>
                  <a:schemeClr val="tx1"/>
                </a:solidFill>
                <a:hlinkClick r:id="rId3"/>
              </a:rPr>
            </a:br>
            <a:r>
              <a:rPr kumimoji="1" lang="en-US" altLang="ko-KR" sz="2000" dirty="0">
                <a:solidFill>
                  <a:schemeClr val="tx1"/>
                </a:solidFill>
                <a:hlinkClick r:id="rId3"/>
              </a:rPr>
              <a:t>https://gaussian37.github.io/dl-concept-mobilenet_v2/</a:t>
            </a:r>
            <a:br>
              <a:rPr kumimoji="1" lang="en-US" altLang="ko-KR" sz="2000" dirty="0">
                <a:solidFill>
                  <a:schemeClr val="tx1"/>
                </a:solidFill>
                <a:hlinkClick r:id="rId3"/>
              </a:rPr>
            </a:br>
            <a:br>
              <a:rPr kumimoji="1" lang="en-US" altLang="ko-KR" sz="2000" dirty="0">
                <a:solidFill>
                  <a:schemeClr val="tx1"/>
                </a:solidFill>
                <a:hlinkClick r:id="rId3"/>
              </a:rPr>
            </a:br>
            <a:r>
              <a:rPr kumimoji="1" lang="ko-KR" altLang="en-US" sz="2000" dirty="0">
                <a:solidFill>
                  <a:prstClr val="black"/>
                </a:solidFill>
              </a:rPr>
              <a:t>큰 도움</a:t>
            </a:r>
            <a:br>
              <a:rPr kumimoji="1" lang="en-US" altLang="ko-KR" sz="2000" dirty="0">
                <a:solidFill>
                  <a:schemeClr val="tx1"/>
                </a:solidFill>
                <a:hlinkClick r:id="rId3"/>
              </a:rPr>
            </a:br>
            <a:r>
              <a:rPr kumimoji="1" lang="en-US" altLang="ko-KR" sz="2000" dirty="0">
                <a:solidFill>
                  <a:schemeClr val="tx1"/>
                </a:solidFill>
                <a:hlinkClick r:id="rId3"/>
              </a:rPr>
              <a:t>https://seing.tistory.com/58</a:t>
            </a:r>
            <a:br>
              <a:rPr kumimoji="1" lang="en-US" altLang="ko-KR" sz="2000" dirty="0">
                <a:solidFill>
                  <a:schemeClr val="tx1"/>
                </a:solidFill>
                <a:hlinkClick r:id="rId3"/>
              </a:rPr>
            </a:br>
            <a:r>
              <a:rPr kumimoji="1" lang="en-US" altLang="ko-KR" sz="2000" dirty="0">
                <a:solidFill>
                  <a:schemeClr val="tx1"/>
                </a:solidFill>
                <a:hlinkClick r:id="rId3"/>
              </a:rPr>
              <a:t>https://deep-learning-study.tistory.com/541</a:t>
            </a:r>
            <a:br>
              <a:rPr kumimoji="1" lang="en-US" altLang="ko-KR" sz="2000" dirty="0">
                <a:solidFill>
                  <a:schemeClr val="tx1"/>
                </a:solidFill>
                <a:hlinkClick r:id="rId3"/>
              </a:rPr>
            </a:br>
            <a:br>
              <a:rPr kumimoji="1" lang="en-US" altLang="ko-KR" sz="2000" dirty="0">
                <a:solidFill>
                  <a:schemeClr val="tx1"/>
                </a:solidFill>
                <a:hlinkClick r:id="rId3"/>
              </a:rPr>
            </a:br>
            <a:r>
              <a:rPr kumimoji="1" lang="ko-KR" altLang="en-US" sz="2000" dirty="0">
                <a:solidFill>
                  <a:prstClr val="black"/>
                </a:solidFill>
              </a:rPr>
              <a:t>도움</a:t>
            </a:r>
            <a:br>
              <a:rPr kumimoji="1" lang="en-US" altLang="ko-KR" sz="2000" dirty="0">
                <a:solidFill>
                  <a:schemeClr val="tx1"/>
                </a:solidFill>
                <a:hlinkClick r:id="rId3"/>
              </a:rPr>
            </a:br>
            <a:r>
              <a:rPr kumimoji="1" lang="en-US" altLang="ko-KR" sz="2000" dirty="0">
                <a:solidFill>
                  <a:schemeClr val="tx1"/>
                </a:solidFill>
                <a:hlinkClick r:id="rId3"/>
              </a:rPr>
              <a:t>https://eli.thegreenplace.net/2018/depthwise-separable-convolutions-for-machine-learning/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r>
              <a:rPr kumimoji="1" lang="en-US" altLang="ko-KR" sz="2000" dirty="0">
                <a:solidFill>
                  <a:schemeClr val="tx1"/>
                </a:solidFill>
                <a:hlinkClick r:id="rId4"/>
              </a:rPr>
              <a:t>https://machinethink.net/blog/googles-mobile-net-architecture-on-iphone/</a:t>
            </a:r>
            <a:endParaRPr kumimoji="1" lang="en-US" altLang="ko-KR" sz="2000" dirty="0">
              <a:solidFill>
                <a:schemeClr val="tx1"/>
              </a:solidFill>
            </a:endParaRPr>
          </a:p>
          <a:p>
            <a:r>
              <a:rPr kumimoji="1" lang="en-US" altLang="ko-KR" sz="2000" dirty="0">
                <a:solidFill>
                  <a:schemeClr val="tx1"/>
                </a:solidFill>
                <a:hlinkClick r:id="rId5"/>
              </a:rPr>
              <a:t>https://machinethink.net/blog/mobilenet-v2/</a:t>
            </a:r>
            <a:endParaRPr kumimoji="1"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86343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spc="-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Reference</a:t>
            </a:r>
            <a:endParaRPr kumimoji="1" lang="en" altLang="ko-KR" sz="2400" spc="-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C3C6EB9-CDDC-1346-8DEE-3B20A15EEFF3}"/>
              </a:ext>
            </a:extLst>
          </p:cNvPr>
          <p:cNvSpPr/>
          <p:nvPr/>
        </p:nvSpPr>
        <p:spPr>
          <a:xfrm>
            <a:off x="11658599" y="-13063"/>
            <a:ext cx="281610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E6C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E6C8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469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332288" y="1664353"/>
            <a:ext cx="1800225" cy="71438"/>
          </a:xfrm>
          <a:prstGeom prst="rect">
            <a:avLst/>
          </a:prstGeom>
          <a:solidFill>
            <a:srgbClr val="2C3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132513" y="1664353"/>
            <a:ext cx="1800225" cy="71438"/>
          </a:xfrm>
          <a:prstGeom prst="rect">
            <a:avLst/>
          </a:prstGeom>
          <a:solidFill>
            <a:srgbClr val="F7D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132513" y="5369823"/>
            <a:ext cx="1800225" cy="71438"/>
          </a:xfrm>
          <a:prstGeom prst="rect">
            <a:avLst/>
          </a:prstGeom>
          <a:solidFill>
            <a:srgbClr val="2C3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332289" y="5369823"/>
            <a:ext cx="1800225" cy="71438"/>
          </a:xfrm>
          <a:prstGeom prst="rect">
            <a:avLst/>
          </a:prstGeom>
          <a:solidFill>
            <a:srgbClr val="F7D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290496" y="3013501"/>
            <a:ext cx="5684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b="1" spc="-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2C377B"/>
                </a:solidFill>
                <a:latin typeface="Consolas" panose="020B0609020204030204" pitchFamily="49" charset="0"/>
                <a:ea typeface="D2Coding" panose="020B0609020101020101" pitchFamily="49" charset="-127"/>
                <a:cs typeface="Consolas" panose="020B0609020204030204" pitchFamily="49" charset="0"/>
              </a:rPr>
              <a:t>Code Review</a:t>
            </a:r>
            <a:endParaRPr kumimoji="1" lang="ko-KR" altLang="en-US" sz="4800" b="1" spc="-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2C377B"/>
              </a:solidFill>
              <a:latin typeface="Consolas" panose="020B0609020204030204" pitchFamily="49" charset="0"/>
              <a:ea typeface="D2Coding" panose="020B0609020101020101" pitchFamily="49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682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CDF498F2-3F5F-A24C-9D0D-13296E743C1D}"/>
              </a:ext>
            </a:extLst>
          </p:cNvPr>
          <p:cNvSpPr/>
          <p:nvPr/>
        </p:nvSpPr>
        <p:spPr>
          <a:xfrm>
            <a:off x="-12034" y="-12032"/>
            <a:ext cx="11952243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2C3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오른쪽 화살표[R] 7"/>
          <p:cNvSpPr/>
          <p:nvPr/>
        </p:nvSpPr>
        <p:spPr>
          <a:xfrm>
            <a:off x="-12034" y="-12032"/>
            <a:ext cx="11670633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2C3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12028" y="50134"/>
            <a:ext cx="1201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b="1" spc="-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Introduction         2. Recap          3. Linear Bottlenecks        4. Inverted Residuals        5. Architecture        6. Performance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367145" y="1450022"/>
            <a:ext cx="11457709" cy="4946312"/>
          </a:xfrm>
          <a:prstGeom prst="round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buFont typeface="Arial" panose="020B0604020202020204" pitchFamily="34" charset="0"/>
              <a:buChar char="•"/>
            </a:pPr>
            <a:endParaRPr kumimoji="1"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86343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spc="-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MobileNetV1 vs MobileNetV2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C3C6EB9-CDDC-1346-8DEE-3B20A15EEFF3}"/>
              </a:ext>
            </a:extLst>
          </p:cNvPr>
          <p:cNvSpPr/>
          <p:nvPr/>
        </p:nvSpPr>
        <p:spPr>
          <a:xfrm>
            <a:off x="11658599" y="-13063"/>
            <a:ext cx="281610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E6C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E6C8BA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7BC5C3-730B-CA4D-A651-B7E4A6D0B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08" y="1769073"/>
            <a:ext cx="4979331" cy="490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42D4A39-28F5-3846-974C-2F4EB24E8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6470761" y="1769073"/>
            <a:ext cx="4979331" cy="490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3629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CDF498F2-3F5F-A24C-9D0D-13296E743C1D}"/>
              </a:ext>
            </a:extLst>
          </p:cNvPr>
          <p:cNvSpPr/>
          <p:nvPr/>
        </p:nvSpPr>
        <p:spPr>
          <a:xfrm>
            <a:off x="-12034" y="-12032"/>
            <a:ext cx="11952243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2C3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오른쪽 화살표[R] 7"/>
          <p:cNvSpPr/>
          <p:nvPr/>
        </p:nvSpPr>
        <p:spPr>
          <a:xfrm>
            <a:off x="-12034" y="-12032"/>
            <a:ext cx="11670633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2C3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12028" y="50134"/>
            <a:ext cx="1201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b="1" spc="-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Introduction         2. Recap          3. Linear Bottlenecks        4. Inverted Residuals        5. Architecture        6. Performance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367145" y="1450022"/>
            <a:ext cx="11457709" cy="4946312"/>
          </a:xfrm>
          <a:prstGeom prst="round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buFont typeface="Arial" panose="020B0604020202020204" pitchFamily="34" charset="0"/>
              <a:buChar char="•"/>
            </a:pPr>
            <a:endParaRPr kumimoji="1"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86343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spc="-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MobileNetV1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C3C6EB9-CDDC-1346-8DEE-3B20A15EEFF3}"/>
              </a:ext>
            </a:extLst>
          </p:cNvPr>
          <p:cNvSpPr/>
          <p:nvPr/>
        </p:nvSpPr>
        <p:spPr>
          <a:xfrm>
            <a:off x="11658599" y="-13063"/>
            <a:ext cx="281610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E6C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E6C8BA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7BC5C3-730B-CA4D-A651-B7E4A6D0B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333" y="1769073"/>
            <a:ext cx="4979331" cy="490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353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CDF498F2-3F5F-A24C-9D0D-13296E743C1D}"/>
              </a:ext>
            </a:extLst>
          </p:cNvPr>
          <p:cNvSpPr/>
          <p:nvPr/>
        </p:nvSpPr>
        <p:spPr>
          <a:xfrm>
            <a:off x="-12034" y="-12032"/>
            <a:ext cx="11952243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2C3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오른쪽 화살표[R] 7"/>
          <p:cNvSpPr/>
          <p:nvPr/>
        </p:nvSpPr>
        <p:spPr>
          <a:xfrm>
            <a:off x="-12034" y="-12032"/>
            <a:ext cx="11670633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2C3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12028" y="50134"/>
            <a:ext cx="1201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b="1" spc="-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Introduction         2. Recap          3. Linear Bottlenecks        4. Inverted Residuals        5. Architecture        6. Performance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367145" y="1450022"/>
            <a:ext cx="11457709" cy="4946312"/>
          </a:xfrm>
          <a:prstGeom prst="round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buFont typeface="Arial" panose="020B0604020202020204" pitchFamily="34" charset="0"/>
              <a:buChar char="•"/>
            </a:pPr>
            <a:endParaRPr kumimoji="1"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86343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spc="-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MobileNetV2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C3C6EB9-CDDC-1346-8DEE-3B20A15EEFF3}"/>
              </a:ext>
            </a:extLst>
          </p:cNvPr>
          <p:cNvSpPr/>
          <p:nvPr/>
        </p:nvSpPr>
        <p:spPr>
          <a:xfrm>
            <a:off x="11658599" y="-13063"/>
            <a:ext cx="281610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E6C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E6C8BA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7BC5C3-730B-CA4D-A651-B7E4A6D0B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606333" y="1773900"/>
            <a:ext cx="4979331" cy="489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645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CDF498F2-3F5F-A24C-9D0D-13296E743C1D}"/>
              </a:ext>
            </a:extLst>
          </p:cNvPr>
          <p:cNvSpPr/>
          <p:nvPr/>
        </p:nvSpPr>
        <p:spPr>
          <a:xfrm>
            <a:off x="-12034" y="-12032"/>
            <a:ext cx="11952243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2C3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오른쪽 화살표[R] 7"/>
          <p:cNvSpPr/>
          <p:nvPr/>
        </p:nvSpPr>
        <p:spPr>
          <a:xfrm>
            <a:off x="-12034" y="-12032"/>
            <a:ext cx="11670633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2C3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12028" y="50134"/>
            <a:ext cx="1201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b="1" spc="-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Introduction         2. Recap          3. Linear Bottlenecks        4. Inverted Residuals        5. Architecture        6. Performance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367145" y="1450022"/>
            <a:ext cx="11457709" cy="4946312"/>
          </a:xfrm>
          <a:prstGeom prst="round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prstClr val="black"/>
                </a:solidFill>
              </a:rPr>
              <a:t>MobileNetV1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ko-KR" dirty="0">
                <a:solidFill>
                  <a:prstClr val="black"/>
                </a:solidFill>
                <a:hlinkClick r:id="rId3"/>
              </a:rPr>
              <a:t>https://github.com/ruchi15/CNN-MobileNet-CIFAR10</a:t>
            </a:r>
            <a:endParaRPr kumimoji="1" lang="en-US" altLang="ko-KR" dirty="0">
              <a:solidFill>
                <a:prstClr val="black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kumimoji="1" lang="en-US" altLang="ko-KR" sz="1050" dirty="0">
                <a:solidFill>
                  <a:prstClr val="black"/>
                </a:solidFill>
                <a:hlinkClick r:id="rId4"/>
              </a:rPr>
              <a:t>https://colab.research.google.com/github/ruchi15/CNN-MobileNet-CIFAR10/blob/master/CNN_Project_1_MobileNet_Design.ipynb</a:t>
            </a:r>
            <a:endParaRPr kumimoji="1" lang="en-US" altLang="ko-KR" sz="1050" dirty="0">
              <a:solidFill>
                <a:prstClr val="black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kumimoji="1" lang="en-US" altLang="ko-KR" dirty="0">
              <a:solidFill>
                <a:prstClr val="black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ko-KR" dirty="0">
                <a:solidFill>
                  <a:prstClr val="black"/>
                </a:solidFill>
                <a:hlinkClick r:id="rId5"/>
              </a:rPr>
              <a:t>https://deep-learning-study.tistory.com/549</a:t>
            </a:r>
            <a:endParaRPr kumimoji="1" lang="en-US" altLang="ko-KR" dirty="0">
              <a:solidFill>
                <a:prstClr val="black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kumimoji="1" lang="en-US" altLang="ko-KR" sz="1050" dirty="0">
                <a:solidFill>
                  <a:prstClr val="black"/>
                </a:solidFill>
                <a:hlinkClick r:id="rId6"/>
              </a:rPr>
              <a:t>https://colab.research.google.com/github/Seonghoon-Yu/Paper_Review_and_Implementation_in_PyTorch/blob/master/Classification/MobileNetV1(2017).ipynb</a:t>
            </a:r>
            <a:endParaRPr kumimoji="1" lang="en-US" altLang="ko-KR" sz="1050" dirty="0">
              <a:solidFill>
                <a:prstClr val="black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kumimoji="1" lang="en-US" altLang="ko-KR" sz="2000" dirty="0">
              <a:solidFill>
                <a:prstClr val="black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kumimoji="1" lang="en-US" altLang="ko-KR" sz="2000" dirty="0">
              <a:solidFill>
                <a:prstClr val="black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kumimoji="1" lang="en-US" altLang="ko-KR" sz="2200" dirty="0">
                <a:solidFill>
                  <a:prstClr val="black"/>
                </a:solidFill>
              </a:rPr>
              <a:t>MobileNetV2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ko-KR" sz="2200" dirty="0">
                <a:solidFill>
                  <a:schemeClr val="tx1"/>
                </a:solidFill>
                <a:hlinkClick r:id="rId7"/>
              </a:rPr>
              <a:t>https://github.com/ruchi15/CNN-MobileNetV2-Cifar10</a:t>
            </a:r>
            <a:endParaRPr kumimoji="1" lang="en-US" altLang="ko-KR" sz="2200" dirty="0">
              <a:solidFill>
                <a:schemeClr val="tx1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solidFill>
                  <a:schemeClr val="tx1"/>
                </a:solidFill>
                <a:hlinkClick r:id="rId8"/>
              </a:rPr>
              <a:t>https://github.com/ruchi15/CNN-MobileNetV2-Cifar10/blob/master/CNN_Assignment_5_Design.ipynb</a:t>
            </a:r>
            <a:endParaRPr kumimoji="1" lang="en-US" altLang="ko-KR" sz="1600" dirty="0">
              <a:solidFill>
                <a:schemeClr val="tx1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kumimoji="1" lang="en-US" altLang="ko-KR" sz="2200" dirty="0">
              <a:solidFill>
                <a:schemeClr val="tx1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ko-KR" sz="2200" dirty="0">
                <a:solidFill>
                  <a:schemeClr val="tx1"/>
                </a:solidFill>
                <a:hlinkClick r:id="rId9"/>
              </a:rPr>
              <a:t>https://www.youtube.com/watch?v=VO58tq3M1Jc</a:t>
            </a:r>
            <a:endParaRPr kumimoji="1" lang="en-US" altLang="ko-KR" sz="2200" dirty="0">
              <a:solidFill>
                <a:schemeClr val="tx1"/>
              </a:solidFill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kumimoji="1" lang="en-US" altLang="ko-KR" sz="1200" dirty="0">
                <a:solidFill>
                  <a:schemeClr val="tx1"/>
                </a:solidFill>
                <a:hlinkClick r:id="rId10"/>
              </a:rPr>
              <a:t>https://github.com/bigdatachobo/Study/blob/master/Deep_Learning/source/Parking_Space_Finder/Vacant_Parking_Space_Finder.ipynb</a:t>
            </a:r>
            <a:endParaRPr kumimoji="1"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86343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spc="-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Reference</a:t>
            </a:r>
            <a:endParaRPr kumimoji="1" lang="en" altLang="ko-KR" sz="2400" spc="-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C3C6EB9-CDDC-1346-8DEE-3B20A15EEFF3}"/>
              </a:ext>
            </a:extLst>
          </p:cNvPr>
          <p:cNvSpPr/>
          <p:nvPr/>
        </p:nvSpPr>
        <p:spPr>
          <a:xfrm>
            <a:off x="11658599" y="-13063"/>
            <a:ext cx="281610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E6C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E6C8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689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9E11ED14-B3BA-5240-9472-FD27ED0EC806}"/>
              </a:ext>
            </a:extLst>
          </p:cNvPr>
          <p:cNvSpPr/>
          <p:nvPr/>
        </p:nvSpPr>
        <p:spPr>
          <a:xfrm>
            <a:off x="-12034" y="-12032"/>
            <a:ext cx="11952243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2C3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086A656-F015-2A48-AC38-681609577209}"/>
              </a:ext>
            </a:extLst>
          </p:cNvPr>
          <p:cNvSpPr/>
          <p:nvPr/>
        </p:nvSpPr>
        <p:spPr>
          <a:xfrm>
            <a:off x="367145" y="1450022"/>
            <a:ext cx="11457709" cy="4946312"/>
          </a:xfrm>
          <a:prstGeom prst="round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ko-KR" sz="2800" dirty="0">
              <a:solidFill>
                <a:schemeClr val="tx1"/>
              </a:solidFill>
            </a:endParaRPr>
          </a:p>
          <a:p>
            <a:endParaRPr kumimoji="1" lang="en-US" altLang="ko-KR" sz="2800" dirty="0">
              <a:solidFill>
                <a:schemeClr val="tx1"/>
              </a:solidFill>
            </a:endParaRPr>
          </a:p>
        </p:txBody>
      </p:sp>
      <p:sp>
        <p:nvSpPr>
          <p:cNvPr id="8" name="오른쪽 화살표[R] 7"/>
          <p:cNvSpPr/>
          <p:nvPr/>
        </p:nvSpPr>
        <p:spPr>
          <a:xfrm>
            <a:off x="-2" y="-12032"/>
            <a:ext cx="11670633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2C3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오른쪽 화살표[R] 5"/>
          <p:cNvSpPr/>
          <p:nvPr/>
        </p:nvSpPr>
        <p:spPr>
          <a:xfrm>
            <a:off x="1" y="-13063"/>
            <a:ext cx="1840832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E6C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E6C8BA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2028" y="50134"/>
            <a:ext cx="12071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b="1" spc="-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Introduction         2. Recap          3. Linear Bottlenecks        4. Inverted Residuals        5. Architecture        6. Performance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8FB2DEE-748C-C54A-978E-56AD4E49DB71}"/>
              </a:ext>
            </a:extLst>
          </p:cNvPr>
          <p:cNvSpPr/>
          <p:nvPr/>
        </p:nvSpPr>
        <p:spPr>
          <a:xfrm>
            <a:off x="3662109" y="2035277"/>
            <a:ext cx="460395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6000" dirty="0"/>
              <a:t>Resource 	⬇️</a:t>
            </a:r>
          </a:p>
          <a:p>
            <a:endParaRPr kumimoji="1" lang="en-US" altLang="ko-KR" sz="6000" dirty="0"/>
          </a:p>
          <a:p>
            <a:r>
              <a:rPr kumimoji="1" lang="en-US" altLang="ko-KR" sz="6000" dirty="0"/>
              <a:t>Accuracy 	⬆️</a:t>
            </a:r>
          </a:p>
          <a:p>
            <a:r>
              <a:rPr kumimoji="1" lang="en-US" altLang="ko-KR" sz="6000" dirty="0"/>
              <a:t>Speed 		⬆️</a:t>
            </a:r>
            <a:endParaRPr kumimoji="1" lang="ko-KR" altLang="en-US" sz="6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32AC2-4CFD-D147-B257-19C3F36851EA}"/>
              </a:ext>
            </a:extLst>
          </p:cNvPr>
          <p:cNvSpPr txBox="1"/>
          <p:nvPr/>
        </p:nvSpPr>
        <p:spPr>
          <a:xfrm>
            <a:off x="0" y="73108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spc="-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“모바일에 적합한 네트워크를 만들자</a:t>
            </a:r>
            <a:r>
              <a:rPr kumimoji="1" lang="en-US" altLang="ko-KR" sz="2400" spc="-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!”</a:t>
            </a:r>
          </a:p>
        </p:txBody>
      </p:sp>
    </p:spTree>
    <p:extLst>
      <p:ext uri="{BB962C8B-B14F-4D97-AF65-F5344CB8AC3E}">
        <p14:creationId xmlns:p14="http://schemas.microsoft.com/office/powerpoint/2010/main" val="3867676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39D7D09E-2F68-7140-B432-E8F1D67DC352}"/>
              </a:ext>
            </a:extLst>
          </p:cNvPr>
          <p:cNvSpPr/>
          <p:nvPr/>
        </p:nvSpPr>
        <p:spPr>
          <a:xfrm>
            <a:off x="-12034" y="-12032"/>
            <a:ext cx="11952243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2C3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086A656-F015-2A48-AC38-681609577209}"/>
              </a:ext>
            </a:extLst>
          </p:cNvPr>
          <p:cNvSpPr/>
          <p:nvPr/>
        </p:nvSpPr>
        <p:spPr>
          <a:xfrm>
            <a:off x="367145" y="1450022"/>
            <a:ext cx="11457709" cy="4946312"/>
          </a:xfrm>
          <a:prstGeom prst="round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ko-KR" sz="2800" dirty="0">
              <a:solidFill>
                <a:schemeClr val="tx1"/>
              </a:solidFill>
            </a:endParaRPr>
          </a:p>
          <a:p>
            <a:endParaRPr kumimoji="1" lang="en-US" altLang="ko-KR" sz="2800" dirty="0">
              <a:solidFill>
                <a:schemeClr val="tx1"/>
              </a:solidFill>
            </a:endParaRPr>
          </a:p>
        </p:txBody>
      </p:sp>
      <p:sp>
        <p:nvSpPr>
          <p:cNvPr id="8" name="오른쪽 화살표[R] 7"/>
          <p:cNvSpPr/>
          <p:nvPr/>
        </p:nvSpPr>
        <p:spPr>
          <a:xfrm>
            <a:off x="-2" y="-12032"/>
            <a:ext cx="11670633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2C3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오른쪽 화살표[R] 5"/>
          <p:cNvSpPr/>
          <p:nvPr/>
        </p:nvSpPr>
        <p:spPr>
          <a:xfrm>
            <a:off x="1" y="-13063"/>
            <a:ext cx="1840832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E6C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E6C8BA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2028" y="50134"/>
            <a:ext cx="1249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b="1" spc="-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Introduction         2. Recap          3. Linear Bottlenecks        4. Inverted Residuals        5. Architecture        6. Performance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8FB2DEE-748C-C54A-978E-56AD4E49DB71}"/>
              </a:ext>
            </a:extLst>
          </p:cNvPr>
          <p:cNvSpPr/>
          <p:nvPr/>
        </p:nvSpPr>
        <p:spPr>
          <a:xfrm>
            <a:off x="920417" y="2459504"/>
            <a:ext cx="951891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sz="4000" dirty="0" err="1"/>
              <a:t>Depthwise</a:t>
            </a:r>
            <a:r>
              <a:rPr kumimoji="1" lang="en-US" altLang="ko-KR" sz="4000" dirty="0"/>
              <a:t> </a:t>
            </a:r>
            <a:r>
              <a:rPr kumimoji="1" lang="en-US" altLang="ko-KR" sz="4000" dirty="0" err="1"/>
              <a:t>Seperable</a:t>
            </a:r>
            <a:r>
              <a:rPr kumimoji="1" lang="en-US" altLang="ko-KR" sz="4000" dirty="0"/>
              <a:t> Convolution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sz="4000" dirty="0"/>
              <a:t>Linear Bottlenecks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sz="4000" dirty="0"/>
              <a:t>Inverted Residuals</a:t>
            </a:r>
            <a:endParaRPr kumimoji="1" lang="ko-KR" altLang="en-US" sz="4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6FC413-89C0-1E4F-A740-8CB56D7FDE41}"/>
              </a:ext>
            </a:extLst>
          </p:cNvPr>
          <p:cNvSpPr txBox="1"/>
          <p:nvPr/>
        </p:nvSpPr>
        <p:spPr>
          <a:xfrm>
            <a:off x="0" y="731085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R" sz="2400" spc="-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Key Features</a:t>
            </a:r>
          </a:p>
          <a:p>
            <a:pPr algn="ctr"/>
            <a:endParaRPr kumimoji="1" lang="en" altLang="ko-KR" sz="2400" spc="-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6977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BB5A640-F1A8-4648-A183-9D6D505B66A0}"/>
              </a:ext>
            </a:extLst>
          </p:cNvPr>
          <p:cNvSpPr/>
          <p:nvPr/>
        </p:nvSpPr>
        <p:spPr>
          <a:xfrm>
            <a:off x="367145" y="1504368"/>
            <a:ext cx="11457709" cy="5257772"/>
          </a:xfrm>
          <a:prstGeom prst="round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ko-KR" sz="2800" dirty="0">
              <a:solidFill>
                <a:schemeClr val="tx1"/>
              </a:solidFill>
            </a:endParaRPr>
          </a:p>
          <a:p>
            <a:endParaRPr kumimoji="1" lang="en-US" altLang="ko-KR" sz="2800" dirty="0">
              <a:solidFill>
                <a:schemeClr val="tx1"/>
              </a:solidFill>
            </a:endParaRPr>
          </a:p>
        </p:txBody>
      </p:sp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id="{8D9E4E83-D0BA-E148-AA87-C994BA5BBEEC}"/>
              </a:ext>
            </a:extLst>
          </p:cNvPr>
          <p:cNvSpPr/>
          <p:nvPr/>
        </p:nvSpPr>
        <p:spPr>
          <a:xfrm>
            <a:off x="-12034" y="-12032"/>
            <a:ext cx="11952243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2C3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오른쪽 화살표[R] 7"/>
          <p:cNvSpPr/>
          <p:nvPr/>
        </p:nvSpPr>
        <p:spPr>
          <a:xfrm>
            <a:off x="-12034" y="-12032"/>
            <a:ext cx="11670633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2C3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오른쪽 화살표[R] 5"/>
          <p:cNvSpPr/>
          <p:nvPr/>
        </p:nvSpPr>
        <p:spPr>
          <a:xfrm>
            <a:off x="1744579" y="-13063"/>
            <a:ext cx="1395663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E6C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E6C8BA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2028" y="50134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b="1" spc="-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Introduction         2. Recap          3. Linear Bottlenecks        4. Inverted Residuals        5. Architecture        6. Performance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73108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R" sz="2400" spc="-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Recap – MobileNetV1; </a:t>
            </a:r>
            <a:r>
              <a:rPr kumimoji="1" lang="en" altLang="ko-KR" sz="2400" spc="-1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Depthwise</a:t>
            </a:r>
            <a:r>
              <a:rPr kumimoji="1" lang="en" altLang="ko-KR" sz="2400" spc="-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1" lang="en" altLang="ko-KR" sz="2400" spc="-1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Seperable</a:t>
            </a:r>
            <a:r>
              <a:rPr kumimoji="1" lang="en" altLang="ko-KR" sz="2400" spc="-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1" lang="en" altLang="ko-KR" sz="2400" spc="-1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Covolution</a:t>
            </a:r>
            <a:endParaRPr kumimoji="1" lang="en" altLang="ko-KR" sz="2400" spc="-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C11C6DD7-C323-6B45-AA26-349ECC824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1308" y="1289006"/>
            <a:ext cx="3691011" cy="548276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A5F3F85-6AF8-1F4E-A34B-51894C119F08}"/>
              </a:ext>
            </a:extLst>
          </p:cNvPr>
          <p:cNvSpPr/>
          <p:nvPr/>
        </p:nvSpPr>
        <p:spPr>
          <a:xfrm>
            <a:off x="252666" y="2926311"/>
            <a:ext cx="13555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 err="1">
                <a:solidFill>
                  <a:srgbClr val="C00000"/>
                </a:solidFill>
              </a:rPr>
              <a:t>Depthwise</a:t>
            </a:r>
            <a:r>
              <a:rPr kumimoji="1" lang="en-US" altLang="ko-KR" dirty="0">
                <a:solidFill>
                  <a:srgbClr val="C00000"/>
                </a:solidFill>
              </a:rPr>
              <a:t> 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 err="1">
                <a:solidFill>
                  <a:srgbClr val="C00000"/>
                </a:solidFill>
              </a:rPr>
              <a:t>Covolution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7DF97C-D89A-AE47-B65C-CB582A70C180}"/>
              </a:ext>
            </a:extLst>
          </p:cNvPr>
          <p:cNvSpPr/>
          <p:nvPr/>
        </p:nvSpPr>
        <p:spPr>
          <a:xfrm>
            <a:off x="1163056" y="5306203"/>
            <a:ext cx="13555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Pointwise 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 err="1">
                <a:solidFill>
                  <a:srgbClr val="C00000"/>
                </a:solidFill>
              </a:rPr>
              <a:t>Covolution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C25207-2028-2546-9DAF-96CFD798F49F}"/>
              </a:ext>
            </a:extLst>
          </p:cNvPr>
          <p:cNvSpPr/>
          <p:nvPr/>
        </p:nvSpPr>
        <p:spPr>
          <a:xfrm>
            <a:off x="-16051" y="6640965"/>
            <a:ext cx="1187918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1100" dirty="0"/>
              <a:t>https://eli.thegreenplace.net/2018/depthwise-separable-convolutions-for-machine-learning/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C1A17F-4D32-2540-931E-2FFDEC71D652}"/>
              </a:ext>
            </a:extLst>
          </p:cNvPr>
          <p:cNvSpPr/>
          <p:nvPr/>
        </p:nvSpPr>
        <p:spPr>
          <a:xfrm>
            <a:off x="6096000" y="6640965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ore-KR" sz="1100" dirty="0"/>
              <a:t>https://</a:t>
            </a:r>
            <a:r>
              <a:rPr lang="en-US" altLang="ko-Kore-KR" sz="1100" dirty="0" err="1"/>
              <a:t>machinethink.net</a:t>
            </a:r>
            <a:r>
              <a:rPr lang="en-US" altLang="ko-Kore-KR" sz="1100" dirty="0"/>
              <a:t>/blog/googles-mobile-net-architecture-on-</a:t>
            </a:r>
            <a:r>
              <a:rPr lang="en-US" altLang="ko-Kore-KR" sz="1100" dirty="0" err="1"/>
              <a:t>iphone</a:t>
            </a:r>
            <a:r>
              <a:rPr lang="en-US" altLang="ko-Kore-KR" sz="1100" dirty="0"/>
              <a:t>/</a:t>
            </a:r>
            <a:endParaRPr lang="ko-Kore-KR" altLang="en-US" sz="11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4B6DFBB-1F13-AA4B-8464-00B6C84F1772}"/>
              </a:ext>
            </a:extLst>
          </p:cNvPr>
          <p:cNvGrpSpPr/>
          <p:nvPr/>
        </p:nvGrpSpPr>
        <p:grpSpPr>
          <a:xfrm>
            <a:off x="6487540" y="2830968"/>
            <a:ext cx="5062775" cy="2318819"/>
            <a:chOff x="1631612" y="1473481"/>
            <a:chExt cx="8845374" cy="4051300"/>
          </a:xfrm>
        </p:grpSpPr>
        <p:pic>
          <p:nvPicPr>
            <p:cNvPr id="1026" name="Picture 2" descr="A depthwise convolution">
              <a:extLst>
                <a:ext uri="{FF2B5EF4-FFF2-40B4-BE49-F238E27FC236}">
                  <a16:creationId xmlns:a16="http://schemas.microsoft.com/office/drawing/2014/main" id="{7F07AB42-B3A7-7C4B-8BCC-B12F7AC4D1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1612" y="1473481"/>
              <a:ext cx="5561756" cy="4051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A pointwise convolution">
              <a:extLst>
                <a:ext uri="{FF2B5EF4-FFF2-40B4-BE49-F238E27FC236}">
                  <a16:creationId xmlns:a16="http://schemas.microsoft.com/office/drawing/2014/main" id="{5B23490D-6153-4049-9E26-08630F0381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086" y="1473481"/>
              <a:ext cx="5676900" cy="4051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4DA3234-F734-DC4F-B7BD-6E5AAB24156D}"/>
              </a:ext>
            </a:extLst>
          </p:cNvPr>
          <p:cNvSpPr/>
          <p:nvPr/>
        </p:nvSpPr>
        <p:spPr>
          <a:xfrm>
            <a:off x="6620020" y="1950918"/>
            <a:ext cx="13555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kumimoji="1" lang="en-US" altLang="ko-KR" dirty="0" err="1">
                <a:solidFill>
                  <a:srgbClr val="C00000"/>
                </a:solidFill>
              </a:rPr>
              <a:t>Depthwise</a:t>
            </a:r>
            <a:r>
              <a:rPr kumimoji="1" lang="en-US" altLang="ko-KR" dirty="0">
                <a:solidFill>
                  <a:srgbClr val="C00000"/>
                </a:solidFill>
              </a:rPr>
              <a:t> 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 err="1">
                <a:solidFill>
                  <a:srgbClr val="C00000"/>
                </a:solidFill>
              </a:rPr>
              <a:t>Covolution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1C206BB-D8DE-DD4D-B7C2-9E04C2779F97}"/>
              </a:ext>
            </a:extLst>
          </p:cNvPr>
          <p:cNvSpPr/>
          <p:nvPr/>
        </p:nvSpPr>
        <p:spPr>
          <a:xfrm>
            <a:off x="9925688" y="5361668"/>
            <a:ext cx="13555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Pointwise 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en-US" altLang="ko-KR" dirty="0" err="1">
                <a:solidFill>
                  <a:srgbClr val="C00000"/>
                </a:solidFill>
              </a:rPr>
              <a:t>Covolution</a:t>
            </a:r>
            <a:endParaRPr kumimoji="1" lang="ko-KR" altLang="en-US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619FA3-3809-544D-BE3F-E61EDEC26889}"/>
              </a:ext>
            </a:extLst>
          </p:cNvPr>
          <p:cNvSpPr txBox="1"/>
          <p:nvPr/>
        </p:nvSpPr>
        <p:spPr>
          <a:xfrm>
            <a:off x="5329988" y="1072032"/>
            <a:ext cx="6862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2400" spc="-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kumimoji="1" lang="en" altLang="ko-KR" sz="2400" spc="-1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Depthwise</a:t>
            </a:r>
            <a:r>
              <a:rPr kumimoji="1" lang="en" altLang="ko-KR" sz="2400" spc="-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 conv + Pointwise conv)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1726AE19-6C0F-D344-B173-07F477403587}"/>
                  </a:ext>
                </a:extLst>
              </p:cNvPr>
              <p:cNvSpPr/>
              <p:nvPr/>
            </p:nvSpPr>
            <p:spPr>
              <a:xfrm>
                <a:off x="7975578" y="1997320"/>
                <a:ext cx="499343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" altLang="ko-Kore-KR" sz="160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" altLang="ko-Kore-KR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" altLang="ko-Kore-KR" sz="16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" altLang="ko-Kore-KR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" altLang="ko-Kore-KR" sz="16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" altLang="ko-Kore-KR" sz="1600" dirty="0">
                    <a:latin typeface="Noto Sans KR"/>
                  </a:rPr>
                  <a:t> (1)</a:t>
                </a:r>
                <a:r>
                  <a:rPr lang="ko-KR" altLang="en-US" sz="1600" dirty="0">
                    <a:latin typeface="Noto Sans KR"/>
                  </a:rPr>
                  <a:t>의 </a:t>
                </a:r>
                <a:r>
                  <a:rPr lang="en" altLang="ko-Kore-KR" sz="1600" dirty="0">
                    <a:latin typeface="Noto Sans KR"/>
                  </a:rPr>
                  <a:t>kernel</a:t>
                </a:r>
                <a:r>
                  <a:rPr lang="ko-KR" altLang="en-US" sz="1600" dirty="0">
                    <a:latin typeface="Noto Sans KR"/>
                  </a:rPr>
                  <a:t>을 이용해서 </a:t>
                </a:r>
                <a:endParaRPr lang="en-US" altLang="ko-KR" sz="1600" dirty="0">
                  <a:latin typeface="Noto Sans KR"/>
                </a:endParaRPr>
              </a:p>
              <a:p>
                <a:r>
                  <a:rPr lang="ko-KR" altLang="en-US" sz="1600" dirty="0">
                    <a:latin typeface="Noto Sans KR"/>
                  </a:rPr>
                  <a:t>입력 이미지의 각 </a:t>
                </a:r>
                <a:r>
                  <a:rPr lang="en" altLang="ko-Kore-KR" sz="1600" dirty="0">
                    <a:latin typeface="Noto Sans KR"/>
                  </a:rPr>
                  <a:t>Channel</a:t>
                </a:r>
                <a:r>
                  <a:rPr lang="ko-KR" altLang="en-US" sz="1600" dirty="0">
                    <a:latin typeface="Noto Sans KR"/>
                  </a:rPr>
                  <a:t>별로 </a:t>
                </a:r>
                <a:r>
                  <a:rPr lang="en" altLang="ko-Kore-KR" sz="1600" dirty="0">
                    <a:latin typeface="Noto Sans KR"/>
                  </a:rPr>
                  <a:t>Convolution</a:t>
                </a:r>
                <a:endParaRPr lang="ko-Kore-KR" altLang="en-US" sz="1600" dirty="0"/>
              </a:p>
            </p:txBody>
          </p:sp>
        </mc:Choice>
        <mc:Fallback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1726AE19-6C0F-D344-B173-07F4774035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578" y="1997320"/>
                <a:ext cx="4993439" cy="584775"/>
              </a:xfrm>
              <a:prstGeom prst="rect">
                <a:avLst/>
              </a:prstGeom>
              <a:blipFill>
                <a:blip r:embed="rId7"/>
                <a:stretch>
                  <a:fillRect l="-508" t="-4255" b="-1063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D06AEB8F-9DC3-8645-A317-E17396800C10}"/>
                  </a:ext>
                </a:extLst>
              </p:cNvPr>
              <p:cNvSpPr/>
              <p:nvPr/>
            </p:nvSpPr>
            <p:spPr>
              <a:xfrm>
                <a:off x="3829688" y="5392445"/>
                <a:ext cx="6096000" cy="58477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" altLang="ko-Kore-KR" sz="160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" altLang="ko-Kore-KR" sz="1600" dirty="0">
                    <a:latin typeface="Noto Sans KR"/>
                  </a:rPr>
                  <a:t>(1)</a:t>
                </a:r>
                <a14:m>
                  <m:oMath xmlns:m="http://schemas.openxmlformats.org/officeDocument/2006/math">
                    <m:r>
                      <a:rPr lang="en" altLang="ko-Kore-KR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" altLang="ko-Kore-KR" sz="160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" altLang="ko-Kore-KR" sz="1600" dirty="0">
                    <a:latin typeface="Noto Sans KR"/>
                  </a:rPr>
                  <a:t>(1)</a:t>
                </a:r>
                <a14:m>
                  <m:oMath xmlns:m="http://schemas.openxmlformats.org/officeDocument/2006/math">
                    <m:r>
                      <a:rPr lang="en" altLang="ko-Kore-KR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" altLang="ko-Kore-KR" sz="16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ko-KR" altLang="en-US" sz="1600" dirty="0">
                    <a:latin typeface="Noto Sans KR"/>
                  </a:rPr>
                  <a:t>의 </a:t>
                </a:r>
                <a:r>
                  <a:rPr lang="en" altLang="ko-Kore-KR" sz="1600" dirty="0">
                    <a:latin typeface="Noto Sans KR"/>
                  </a:rPr>
                  <a:t>kernel</a:t>
                </a:r>
                <a:r>
                  <a:rPr lang="ko-KR" altLang="en-US" sz="1600" dirty="0">
                    <a:latin typeface="Noto Sans KR"/>
                  </a:rPr>
                  <a:t>을 이용해서 </a:t>
                </a:r>
                <a:r>
                  <a:rPr lang="en" altLang="ko-Kore-KR" sz="1600" dirty="0">
                    <a:latin typeface="Noto Sans KR"/>
                  </a:rPr>
                  <a:t>Convolution</a:t>
                </a:r>
              </a:p>
              <a:p>
                <a:pPr algn="r"/>
                <a:r>
                  <a:rPr lang="en-US" altLang="ko-KR" sz="1600" dirty="0">
                    <a:latin typeface="Noto Sans KR"/>
                  </a:rPr>
                  <a:t> (</a:t>
                </a:r>
                <a:r>
                  <a:rPr lang="ko-KR" altLang="en-US" sz="1600" dirty="0">
                    <a:latin typeface="Noto Sans KR"/>
                  </a:rPr>
                  <a:t>기존의 </a:t>
                </a:r>
                <a:r>
                  <a:rPr lang="en-US" altLang="ko-KR" sz="1600" dirty="0">
                    <a:latin typeface="Noto Sans KR"/>
                  </a:rPr>
                  <a:t>1</a:t>
                </a:r>
                <a:r>
                  <a:rPr lang="en" altLang="ko-Kore-KR" sz="1600" dirty="0">
                    <a:latin typeface="Noto Sans KR"/>
                  </a:rPr>
                  <a:t>x1 conv</a:t>
                </a:r>
                <a:r>
                  <a:rPr lang="ko-KR" altLang="en-US" sz="1600" dirty="0">
                    <a:latin typeface="Noto Sans KR"/>
                  </a:rPr>
                  <a:t>와 동일</a:t>
                </a:r>
                <a:r>
                  <a:rPr lang="en-US" altLang="ko-KR" sz="1600" dirty="0">
                    <a:latin typeface="Noto Sans KR"/>
                  </a:rPr>
                  <a:t>)</a:t>
                </a:r>
                <a:endParaRPr lang="ko-Kore-KR" altLang="en-US" sz="1600" dirty="0"/>
              </a:p>
            </p:txBody>
          </p:sp>
        </mc:Choice>
        <mc:Fallback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D06AEB8F-9DC3-8645-A317-E17396800C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688" y="5392445"/>
                <a:ext cx="6096000" cy="584775"/>
              </a:xfrm>
              <a:prstGeom prst="rect">
                <a:avLst/>
              </a:prstGeom>
              <a:blipFill>
                <a:blip r:embed="rId8"/>
                <a:stretch>
                  <a:fillRect t="-4255" r="-416" b="-1276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1076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AEDCFA47-3A43-E544-BA92-D1D2AB23CCC8}"/>
              </a:ext>
            </a:extLst>
          </p:cNvPr>
          <p:cNvSpPr/>
          <p:nvPr/>
        </p:nvSpPr>
        <p:spPr>
          <a:xfrm>
            <a:off x="367145" y="1450022"/>
            <a:ext cx="11457709" cy="4946312"/>
          </a:xfrm>
          <a:prstGeom prst="round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ko-KR" sz="2800" dirty="0">
              <a:solidFill>
                <a:schemeClr val="tx1"/>
              </a:solidFill>
            </a:endParaRPr>
          </a:p>
          <a:p>
            <a:endParaRPr kumimoji="1" lang="en-US" altLang="ko-KR" sz="2800" dirty="0">
              <a:solidFill>
                <a:schemeClr val="tx1"/>
              </a:solidFill>
            </a:endParaRPr>
          </a:p>
        </p:txBody>
      </p:sp>
      <p:sp>
        <p:nvSpPr>
          <p:cNvPr id="8" name="오른쪽 화살표[R] 7"/>
          <p:cNvSpPr/>
          <p:nvPr/>
        </p:nvSpPr>
        <p:spPr>
          <a:xfrm>
            <a:off x="-12034" y="-12032"/>
            <a:ext cx="11952243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2C3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오른쪽 화살표[R] 5"/>
          <p:cNvSpPr/>
          <p:nvPr/>
        </p:nvSpPr>
        <p:spPr>
          <a:xfrm>
            <a:off x="1744579" y="-13063"/>
            <a:ext cx="1395663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E6C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E6C8BA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2028" y="50134"/>
            <a:ext cx="11836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b="1" spc="-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Introduction         2. Recap          3. Linear Bottlenecks        4. Inverted Residuals        5. Architecture        6. Performance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73108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R" sz="2400" spc="-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Recap – MobileNetV1; Computation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33142488-0D09-2A46-AF2B-4BE9CD928D49}"/>
                  </a:ext>
                </a:extLst>
              </p:cNvPr>
              <p:cNvSpPr/>
              <p:nvPr/>
            </p:nvSpPr>
            <p:spPr>
              <a:xfrm>
                <a:off x="360830" y="2133485"/>
                <a:ext cx="11470340" cy="30526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ko-KR" sz="3300" dirty="0"/>
                  <a:t>	Standard Convolution			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33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R" sz="33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altLang="ko-Kore-KR" sz="3300"/>
                      <m:t>×</m:t>
                    </m:r>
                    <m:sSub>
                      <m:sSubPr>
                        <m:ctrlPr>
                          <a:rPr kumimoji="1" lang="en-US" altLang="ko-KR" sz="3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33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ko-KR" sz="33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altLang="ko-Kore-KR" sz="3300"/>
                      <m:t>×</m:t>
                    </m:r>
                    <m:sSub>
                      <m:sSubPr>
                        <m:ctrlPr>
                          <a:rPr kumimoji="1" lang="en-US" altLang="ko-KR" sz="3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33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ko-KR" sz="33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m:rPr>
                        <m:nor/>
                      </m:rPr>
                      <a:rPr lang="en-US" altLang="ko-Kore-KR" sz="3300"/>
                      <m:t>×</m:t>
                    </m:r>
                    <m:r>
                      <a:rPr kumimoji="1" lang="en-US" altLang="ko-KR" sz="33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m:rPr>
                        <m:nor/>
                      </m:rPr>
                      <a:rPr lang="en-US" altLang="ko-Kore-KR" sz="3300"/>
                      <m:t>×</m:t>
                    </m:r>
                    <m:sSub>
                      <m:sSubPr>
                        <m:ctrlPr>
                          <a:rPr kumimoji="1" lang="en-US" altLang="ko-KR" sz="3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33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ko-KR" sz="33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kumimoji="1" lang="en-US" altLang="ko-KR" sz="3300" b="0" dirty="0"/>
              </a:p>
              <a:p>
                <a:endParaRPr kumimoji="1" lang="en-US" altLang="ko-KR" sz="3300" dirty="0"/>
              </a:p>
              <a:p>
                <a:r>
                  <a:rPr kumimoji="1" lang="en-US" altLang="ko-KR" sz="3300" dirty="0" err="1"/>
                  <a:t>Depthwise</a:t>
                </a:r>
                <a:r>
                  <a:rPr kumimoji="1" lang="en-US" altLang="ko-KR" sz="3300" dirty="0"/>
                  <a:t> </a:t>
                </a:r>
                <a:r>
                  <a:rPr kumimoji="1" lang="en-US" altLang="ko-KR" sz="3300" dirty="0" err="1"/>
                  <a:t>Seperable</a:t>
                </a:r>
                <a:r>
                  <a:rPr kumimoji="1" lang="en-US" altLang="ko-KR" sz="3300" dirty="0"/>
                  <a:t> Convolution	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33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ko-KR" sz="33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altLang="ko-Kore-KR" sz="3300"/>
                      <m:t>×</m:t>
                    </m:r>
                    <m:sSub>
                      <m:sSubPr>
                        <m:ctrlPr>
                          <a:rPr kumimoji="1" lang="en-US" altLang="ko-KR" sz="3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33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ko-KR" sz="33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altLang="ko-Kore-KR" sz="3300"/>
                      <m:t>×</m:t>
                    </m:r>
                    <m:sSub>
                      <m:sSubPr>
                        <m:ctrlPr>
                          <a:rPr kumimoji="1" lang="en-US" altLang="ko-KR" sz="3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33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ko-KR" sz="33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m:rPr>
                        <m:nor/>
                      </m:rPr>
                      <a:rPr lang="en-US" altLang="ko-Kore-KR" sz="3300"/>
                      <m:t>×</m:t>
                    </m:r>
                    <m:sSup>
                      <m:sSupPr>
                        <m:ctrlPr>
                          <a:rPr kumimoji="1" lang="en-US" altLang="ko-KR" sz="3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3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R" sz="33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kumimoji="1" lang="en-US" altLang="ko-KR" sz="3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ko-KR" sz="33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ko-KR" sz="3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33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ko-KR" sz="33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m:rPr>
                        <m:nor/>
                      </m:rPr>
                      <a:rPr kumimoji="1" lang="en-US" altLang="ko-KR" sz="33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sz="3300" b="0" dirty="0"/>
              </a:p>
              <a:p>
                <a:endParaRPr kumimoji="1" lang="en-US" altLang="ko-KR" sz="3300" dirty="0"/>
              </a:p>
              <a:p>
                <a:r>
                  <a:rPr kumimoji="1" lang="en-US" altLang="ko-KR" sz="3300" dirty="0"/>
                  <a:t>	Reduction in computations		: 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ko-KR" sz="33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3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kumimoji="1" lang="en-US" altLang="ko-KR" sz="3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33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kumimoji="1" lang="en-US" altLang="ko-KR" sz="33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kumimoji="1" lang="en-US" altLang="ko-KR" sz="33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kumimoji="1" lang="en-US" altLang="ko-KR" sz="33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3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kumimoji="1" lang="en-US" altLang="ko-KR" sz="33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33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kumimoji="1" lang="en-US" altLang="ko-KR" sz="33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kumimoji="1" lang="en-US" altLang="ko-KR" sz="3300" b="0" dirty="0"/>
              </a:p>
            </p:txBody>
          </p:sp>
        </mc:Choice>
        <mc:Fallback xmlns=""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33142488-0D09-2A46-AF2B-4BE9CD928D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30" y="2133485"/>
                <a:ext cx="11470340" cy="3052695"/>
              </a:xfrm>
              <a:prstGeom prst="rect">
                <a:avLst/>
              </a:prstGeom>
              <a:blipFill>
                <a:blip r:embed="rId3"/>
                <a:stretch>
                  <a:fillRect l="-1438" t="-2905" r="-553" b="-12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B4F5ABF-5BEA-AA46-AC0B-4D46AEB9E4BC}"/>
                  </a:ext>
                </a:extLst>
              </p:cNvPr>
              <p:cNvSpPr/>
              <p:nvPr/>
            </p:nvSpPr>
            <p:spPr>
              <a:xfrm>
                <a:off x="6319410" y="5864699"/>
                <a:ext cx="523090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en-US" altLang="ko-KR" sz="2400" dirty="0"/>
                  <a:t>* </a:t>
                </a:r>
                <a14:m>
                  <m:oMath xmlns:m="http://schemas.openxmlformats.org/officeDocument/2006/math">
                    <m:r>
                      <a:rPr kumimoji="1" lang="en-US" altLang="ko-KR" sz="240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kumimoji="1" lang="en-US" altLang="ko-KR" sz="2400" b="0" dirty="0">
                    <a:latin typeface="+mn-ea"/>
                  </a:rPr>
                  <a:t>eight,  </a:t>
                </a:r>
                <a14:m>
                  <m:oMath xmlns:m="http://schemas.openxmlformats.org/officeDocument/2006/math"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kumimoji="1" lang="en-US" altLang="ko-KR" sz="2400" dirty="0" err="1">
                    <a:latin typeface="+mn-ea"/>
                  </a:rPr>
                  <a:t>idth</a:t>
                </a:r>
                <a:r>
                  <a:rPr kumimoji="1" lang="en-US" altLang="ko-KR" sz="2400" i="1" dirty="0">
                    <a:latin typeface="Cambria Math" panose="02040503050406030204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ko-Kore-KR" sz="2400" dirty="0"/>
                  <a:t>epth,  </a:t>
                </a:r>
                <a14:m>
                  <m:oMath xmlns:m="http://schemas.openxmlformats.org/officeDocument/2006/math"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ore-KR" sz="2400" dirty="0" err="1"/>
                  <a:t>ernel</a:t>
                </a:r>
                <a:r>
                  <a:rPr lang="en-US" altLang="ko-Kore-KR" sz="2400" dirty="0"/>
                  <a:t> size</a:t>
                </a:r>
                <a:endParaRPr lang="ko-Kore-KR" altLang="en-US" sz="2400" dirty="0"/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6B4F5ABF-5BEA-AA46-AC0B-4D46AEB9E4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410" y="5864699"/>
                <a:ext cx="5230905" cy="461665"/>
              </a:xfrm>
              <a:prstGeom prst="rect">
                <a:avLst/>
              </a:prstGeom>
              <a:blipFill>
                <a:blip r:embed="rId4"/>
                <a:stretch>
                  <a:fillRect l="-1695" t="-13158" b="-2894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9292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EBA60AF9-BDBD-F744-BB23-D7022F022DFB}"/>
              </a:ext>
            </a:extLst>
          </p:cNvPr>
          <p:cNvSpPr/>
          <p:nvPr/>
        </p:nvSpPr>
        <p:spPr>
          <a:xfrm>
            <a:off x="-12034" y="-12032"/>
            <a:ext cx="11952243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2C3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모서리가 둥근 직사각형 18">
                <a:extLst>
                  <a:ext uri="{FF2B5EF4-FFF2-40B4-BE49-F238E27FC236}">
                    <a16:creationId xmlns:a16="http://schemas.microsoft.com/office/drawing/2014/main" id="{A5E86ABF-3CC8-8149-8DE6-2FDAD657A2D4}"/>
                  </a:ext>
                </a:extLst>
              </p:cNvPr>
              <p:cNvSpPr/>
              <p:nvPr/>
            </p:nvSpPr>
            <p:spPr>
              <a:xfrm>
                <a:off x="367145" y="1450022"/>
                <a:ext cx="11457709" cy="4946312"/>
              </a:xfrm>
              <a:prstGeom prst="roundRect">
                <a:avLst/>
              </a:prstGeom>
              <a:solidFill>
                <a:schemeClr val="bg1"/>
              </a:solidFill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/>
              <a:lstStyle/>
              <a:p>
                <a:pPr algn="just"/>
                <a:r>
                  <a:rPr kumimoji="1" lang="en-US" altLang="ko-KR" sz="2800" dirty="0">
                    <a:solidFill>
                      <a:schemeClr val="tx1"/>
                    </a:solidFill>
                  </a:rPr>
                  <a:t>Width Multiplier (</a:t>
                </a:r>
                <a14:m>
                  <m:oMath xmlns:m="http://schemas.openxmlformats.org/officeDocument/2006/math">
                    <m:r>
                      <a:rPr kumimoji="1"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kumimoji="1" lang="en-US" altLang="ko-KR" sz="2800" dirty="0">
                    <a:solidFill>
                      <a:schemeClr val="tx1"/>
                    </a:solidFill>
                  </a:rPr>
                  <a:t>) : </a:t>
                </a:r>
                <a:r>
                  <a:rPr kumimoji="1" lang="en-US" altLang="ko-KR" sz="2000" dirty="0">
                    <a:solidFill>
                      <a:schemeClr val="tx1"/>
                    </a:solidFill>
                  </a:rPr>
                  <a:t>Thinner Models</a:t>
                </a:r>
                <a:endParaRPr kumimoji="1" lang="en-US" altLang="ko-KR" sz="2800" dirty="0">
                  <a:solidFill>
                    <a:schemeClr val="tx1"/>
                  </a:solidFill>
                </a:endParaRPr>
              </a:p>
              <a:p>
                <a:pPr algn="just"/>
                <a:endParaRPr kumimoji="1" lang="en-US" altLang="ko-KR" sz="2800" dirty="0">
                  <a:solidFill>
                    <a:schemeClr val="tx1"/>
                  </a:solidFill>
                </a:endParaRP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kumimoji="1" lang="en-US" altLang="ko-KR" sz="2800" dirty="0">
                    <a:solidFill>
                      <a:schemeClr val="tx1"/>
                    </a:solidFill>
                  </a:rPr>
                  <a:t>input</a:t>
                </a:r>
                <a:r>
                  <a:rPr kumimoji="1" lang="ko-KR" altLang="en-US" sz="2800" dirty="0">
                    <a:solidFill>
                      <a:schemeClr val="tx1"/>
                    </a:solidFill>
                  </a:rPr>
                  <a:t>과 </a:t>
                </a:r>
                <a:r>
                  <a:rPr kumimoji="1" lang="en-US" altLang="ko-KR" sz="2800" dirty="0">
                    <a:solidFill>
                      <a:schemeClr val="tx1"/>
                    </a:solidFill>
                  </a:rPr>
                  <a:t>output</a:t>
                </a:r>
                <a:r>
                  <a:rPr kumimoji="1" lang="ko-KR" altLang="en-US" sz="2800" dirty="0">
                    <a:solidFill>
                      <a:schemeClr val="tx1"/>
                    </a:solidFill>
                  </a:rPr>
                  <a:t>의 채널에 곱해지는 </a:t>
                </a:r>
                <a:r>
                  <a:rPr kumimoji="1" lang="ko-KR" altLang="en-US" sz="2800" dirty="0" err="1">
                    <a:solidFill>
                      <a:schemeClr val="tx1"/>
                    </a:solidFill>
                  </a:rPr>
                  <a:t>상수값</a:t>
                </a:r>
                <a:r>
                  <a:rPr kumimoji="1" lang="ko-KR" alt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(1,</m:t>
                    </m:r>
                    <m:r>
                      <a:rPr kumimoji="1" lang="ko-KR" alt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0.75,</m:t>
                    </m:r>
                    <m:r>
                      <a:rPr kumimoji="1" lang="ko-KR" alt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0.5,</m:t>
                    </m:r>
                    <m:r>
                      <a:rPr kumimoji="1" lang="ko-KR" alt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0.25)</m:t>
                    </m:r>
                  </m:oMath>
                </a14:m>
                <a:endParaRPr kumimoji="1" lang="en-US" altLang="ko-KR" sz="2800" dirty="0">
                  <a:solidFill>
                    <a:schemeClr val="tx1"/>
                  </a:solidFill>
                </a:endParaRP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endParaRPr kumimoji="1" lang="en-US" altLang="ko-KR" sz="2800" dirty="0">
                  <a:solidFill>
                    <a:schemeClr val="tx1"/>
                  </a:solidFill>
                </a:endParaRPr>
              </a:p>
              <a:p>
                <a:pPr algn="just"/>
                <a:endParaRPr kumimoji="1" lang="en-US" altLang="ko-KR" sz="2800" dirty="0">
                  <a:solidFill>
                    <a:schemeClr val="tx1"/>
                  </a:solidFill>
                </a:endParaRPr>
              </a:p>
              <a:p>
                <a:pPr algn="just"/>
                <a:r>
                  <a:rPr kumimoji="1" lang="en-US" altLang="ko-KR" sz="2800" dirty="0">
                    <a:solidFill>
                      <a:schemeClr val="tx1"/>
                    </a:solidFill>
                  </a:rPr>
                  <a:t>Resolution Multiplier (</a:t>
                </a:r>
                <a14:m>
                  <m:oMath xmlns:m="http://schemas.openxmlformats.org/officeDocument/2006/math">
                    <m:r>
                      <a:rPr kumimoji="1"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kumimoji="1" lang="en-US" altLang="ko-KR" sz="2800" dirty="0">
                    <a:solidFill>
                      <a:schemeClr val="tx1"/>
                    </a:solidFill>
                  </a:rPr>
                  <a:t>) : </a:t>
                </a:r>
                <a:r>
                  <a:rPr kumimoji="1" lang="en-US" altLang="ko-KR" sz="2000" dirty="0">
                    <a:solidFill>
                      <a:schemeClr val="tx1"/>
                    </a:solidFill>
                  </a:rPr>
                  <a:t>Reduced Representation</a:t>
                </a:r>
              </a:p>
              <a:p>
                <a:pPr algn="just"/>
                <a:endParaRPr kumimoji="1" lang="en-US" altLang="ko-KR" sz="2800" dirty="0">
                  <a:solidFill>
                    <a:schemeClr val="tx1"/>
                  </a:solidFill>
                </a:endParaRP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kumimoji="1" lang="en-US" altLang="ko-KR" sz="2800" dirty="0">
                    <a:solidFill>
                      <a:schemeClr val="tx1"/>
                    </a:solidFill>
                  </a:rPr>
                  <a:t>Input image</a:t>
                </a:r>
                <a:r>
                  <a:rPr kumimoji="1" lang="ko-KR" altLang="en-US" sz="2800" dirty="0">
                    <a:solidFill>
                      <a:schemeClr val="tx1"/>
                    </a:solidFill>
                  </a:rPr>
                  <a:t>의 </a:t>
                </a:r>
                <a:r>
                  <a:rPr kumimoji="1" lang="en-US" altLang="ko-KR" sz="2800" dirty="0">
                    <a:solidFill>
                      <a:schemeClr val="tx1"/>
                    </a:solidFill>
                  </a:rPr>
                  <a:t>height</a:t>
                </a:r>
                <a:r>
                  <a:rPr kumimoji="1" lang="ko-KR" altLang="en-US" sz="2800" dirty="0">
                    <a:solidFill>
                      <a:schemeClr val="tx1"/>
                    </a:solidFill>
                  </a:rPr>
                  <a:t>와 </a:t>
                </a:r>
                <a:r>
                  <a:rPr kumimoji="1" lang="en-US" altLang="ko-KR" sz="2800" dirty="0">
                    <a:solidFill>
                      <a:schemeClr val="tx1"/>
                    </a:solidFill>
                  </a:rPr>
                  <a:t>width</a:t>
                </a:r>
                <a:r>
                  <a:rPr kumimoji="1" lang="ko-KR" altLang="en-US" sz="2800" dirty="0">
                    <a:solidFill>
                      <a:schemeClr val="tx1"/>
                    </a:solidFill>
                  </a:rPr>
                  <a:t>에 곱해지는 </a:t>
                </a:r>
                <a:r>
                  <a:rPr kumimoji="1" lang="ko-KR" altLang="en-US" sz="2800" dirty="0" err="1">
                    <a:solidFill>
                      <a:schemeClr val="tx1"/>
                    </a:solidFill>
                  </a:rPr>
                  <a:t>상수값</a:t>
                </a:r>
                <a:endParaRPr kumimoji="1" lang="en-US" altLang="ko-KR" sz="2800" dirty="0">
                  <a:solidFill>
                    <a:schemeClr val="tx1"/>
                  </a:solidFill>
                </a:endParaRPr>
              </a:p>
              <a:p>
                <a:pPr algn="just"/>
                <a:endParaRPr kumimoji="1" lang="en-US" altLang="ko-KR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모서리가 둥근 직사각형 18">
                <a:extLst>
                  <a:ext uri="{FF2B5EF4-FFF2-40B4-BE49-F238E27FC236}">
                    <a16:creationId xmlns:a16="http://schemas.microsoft.com/office/drawing/2014/main" id="{A5E86ABF-3CC8-8149-8DE6-2FDAD657A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45" y="1450022"/>
                <a:ext cx="11457709" cy="494631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4925">
                <a:noFill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오른쪽 화살표[R] 7"/>
          <p:cNvSpPr/>
          <p:nvPr/>
        </p:nvSpPr>
        <p:spPr>
          <a:xfrm>
            <a:off x="-12034" y="-12032"/>
            <a:ext cx="11670633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2C3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오른쪽 화살표[R] 5"/>
          <p:cNvSpPr/>
          <p:nvPr/>
        </p:nvSpPr>
        <p:spPr>
          <a:xfrm>
            <a:off x="1744579" y="-13063"/>
            <a:ext cx="1395663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E6C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E6C8BA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2028" y="50134"/>
            <a:ext cx="11952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b="1" spc="-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Introduction         2. Recap          3. Linear Bottlenecks        4. Inverted Residuals        5. Architecture        6. Performance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731085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R" sz="2400" spc="-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Recap – MobileNetV1; Width Multiplier &amp; Resolution Multiplier</a:t>
            </a:r>
          </a:p>
          <a:p>
            <a:pPr algn="ctr"/>
            <a:endParaRPr kumimoji="1" lang="en" altLang="ko-KR" sz="2400" spc="-100" dirty="0">
              <a:ln>
                <a:solidFill>
                  <a:schemeClr val="tx1">
                    <a:alpha val="0"/>
                  </a:schemeClr>
                </a:solidFill>
              </a:ln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3295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8D794381-8EEC-A74C-AAE6-AFBCA52ABEEF}"/>
              </a:ext>
            </a:extLst>
          </p:cNvPr>
          <p:cNvSpPr/>
          <p:nvPr/>
        </p:nvSpPr>
        <p:spPr>
          <a:xfrm>
            <a:off x="-12034" y="-12032"/>
            <a:ext cx="11952243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2C3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AEDCFA47-3A43-E544-BA92-D1D2AB23CCC8}"/>
              </a:ext>
            </a:extLst>
          </p:cNvPr>
          <p:cNvSpPr/>
          <p:nvPr/>
        </p:nvSpPr>
        <p:spPr>
          <a:xfrm>
            <a:off x="367145" y="1450022"/>
            <a:ext cx="11457709" cy="4946312"/>
          </a:xfrm>
          <a:prstGeom prst="round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ko-KR" sz="2800" dirty="0">
              <a:solidFill>
                <a:schemeClr val="tx1"/>
              </a:solidFill>
            </a:endParaRPr>
          </a:p>
          <a:p>
            <a:endParaRPr kumimoji="1" lang="en-US" altLang="ko-KR" sz="2800" dirty="0">
              <a:solidFill>
                <a:schemeClr val="tx1"/>
              </a:solidFill>
            </a:endParaRPr>
          </a:p>
        </p:txBody>
      </p:sp>
      <p:sp>
        <p:nvSpPr>
          <p:cNvPr id="6" name="오른쪽 화살표[R] 5"/>
          <p:cNvSpPr/>
          <p:nvPr/>
        </p:nvSpPr>
        <p:spPr>
          <a:xfrm>
            <a:off x="1744579" y="-13063"/>
            <a:ext cx="1395663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E6C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E6C8BA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2028" y="50134"/>
            <a:ext cx="12191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b="1" spc="-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Introduction         2. Recap          3. Linear Bottlenecks        4. Inverted Residuals        5. Architecture        6. Performance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73108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R" sz="2400" spc="-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Recap – MobileNetV1; Architecture</a:t>
            </a:r>
          </a:p>
        </p:txBody>
      </p:sp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A8192DF1-86BA-2844-BB40-6410D151C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50" y="1967378"/>
            <a:ext cx="6032500" cy="3911600"/>
          </a:xfrm>
          <a:prstGeom prst="rect">
            <a:avLst/>
          </a:prstGeom>
        </p:spPr>
      </p:pic>
      <p:pic>
        <p:nvPicPr>
          <p:cNvPr id="11" name="그림 10" descr="텍스트, 낱말맞추기게임, 영수증이(가) 표시된 사진&#10;&#10;자동 생성된 설명">
            <a:extLst>
              <a:ext uri="{FF2B5EF4-FFF2-40B4-BE49-F238E27FC236}">
                <a16:creationId xmlns:a16="http://schemas.microsoft.com/office/drawing/2014/main" id="{66630238-61AE-0548-9FAE-D4F7AC91D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558" y="1588983"/>
            <a:ext cx="3973988" cy="466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818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오른쪽 화살표[R] 20">
            <a:extLst>
              <a:ext uri="{FF2B5EF4-FFF2-40B4-BE49-F238E27FC236}">
                <a16:creationId xmlns:a16="http://schemas.microsoft.com/office/drawing/2014/main" id="{196DEB16-EF34-4B4A-B09C-6E6BD9423F30}"/>
              </a:ext>
            </a:extLst>
          </p:cNvPr>
          <p:cNvSpPr/>
          <p:nvPr/>
        </p:nvSpPr>
        <p:spPr>
          <a:xfrm>
            <a:off x="-12034" y="-12032"/>
            <a:ext cx="11952243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2C3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AEDCFA47-3A43-E544-BA92-D1D2AB23CCC8}"/>
              </a:ext>
            </a:extLst>
          </p:cNvPr>
          <p:cNvSpPr/>
          <p:nvPr/>
        </p:nvSpPr>
        <p:spPr>
          <a:xfrm>
            <a:off x="367145" y="1450022"/>
            <a:ext cx="11457709" cy="5357844"/>
          </a:xfrm>
          <a:prstGeom prst="round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ko-KR" sz="2800" dirty="0">
              <a:solidFill>
                <a:schemeClr val="tx1"/>
              </a:solidFill>
            </a:endParaRPr>
          </a:p>
          <a:p>
            <a:endParaRPr kumimoji="1" lang="en-US" altLang="ko-KR" sz="2800" dirty="0">
              <a:solidFill>
                <a:schemeClr val="tx1"/>
              </a:solidFill>
            </a:endParaRPr>
          </a:p>
        </p:txBody>
      </p:sp>
      <p:sp>
        <p:nvSpPr>
          <p:cNvPr id="8" name="오른쪽 화살표[R] 7"/>
          <p:cNvSpPr/>
          <p:nvPr/>
        </p:nvSpPr>
        <p:spPr>
          <a:xfrm>
            <a:off x="-12034" y="-12032"/>
            <a:ext cx="11670633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2C3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오른쪽 화살표[R] 5"/>
          <p:cNvSpPr/>
          <p:nvPr/>
        </p:nvSpPr>
        <p:spPr>
          <a:xfrm>
            <a:off x="2422565" y="-13063"/>
            <a:ext cx="1816925" cy="553704"/>
          </a:xfrm>
          <a:prstGeom prst="rightArrow">
            <a:avLst>
              <a:gd name="adj1" fmla="val 100000"/>
              <a:gd name="adj2" fmla="val 54053"/>
            </a:avLst>
          </a:prstGeom>
          <a:solidFill>
            <a:srgbClr val="E6C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E6C8BA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2028" y="50134"/>
            <a:ext cx="1293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b="1" spc="-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Introduction         2. Recap          3. Linear Bottlenecks        4. Inverted Residuals        5. Architecture        6. Performance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73108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ko-KR" sz="2400" spc="-1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ReLU</a:t>
            </a:r>
            <a:r>
              <a:rPr kumimoji="1" lang="ko-KR" altLang="en-US" sz="2400" spc="-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스퀘어" panose="020B0600000101010101" pitchFamily="50" charset="-127"/>
                <a:ea typeface="나눔스퀘어" panose="020B0600000101010101" pitchFamily="50" charset="-127"/>
              </a:rPr>
              <a:t>로 인한 정보 손실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1C2F92-3A04-B849-A5B0-50A19403563C}"/>
              </a:ext>
            </a:extLst>
          </p:cNvPr>
          <p:cNvSpPr txBox="1"/>
          <p:nvPr/>
        </p:nvSpPr>
        <p:spPr>
          <a:xfrm>
            <a:off x="5193474" y="1852551"/>
            <a:ext cx="180504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ko-KR" altLang="en-US" dirty="0" err="1"/>
              <a:t>채널수가</a:t>
            </a:r>
            <a:r>
              <a:rPr kumimoji="1" lang="ko-KR" altLang="en-US" dirty="0"/>
              <a:t> 적은</a:t>
            </a:r>
            <a:br>
              <a:rPr kumimoji="1" lang="en-US" altLang="ko-KR" dirty="0"/>
            </a:br>
            <a:r>
              <a:rPr kumimoji="1" lang="en-US" altLang="ko-KR" dirty="0" err="1"/>
              <a:t>ReLU</a:t>
            </a:r>
            <a:r>
              <a:rPr kumimoji="1" lang="ko-KR" altLang="en-US" dirty="0"/>
              <a:t> 함수 계층</a:t>
            </a:r>
            <a:endParaRPr kumimoji="1" lang="ko-Kore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3588A96-96A6-BC45-86D3-509E7F2FB552}"/>
              </a:ext>
            </a:extLst>
          </p:cNvPr>
          <p:cNvSpPr/>
          <p:nvPr/>
        </p:nvSpPr>
        <p:spPr>
          <a:xfrm>
            <a:off x="3331027" y="1641326"/>
            <a:ext cx="1074718" cy="1068780"/>
          </a:xfrm>
          <a:prstGeom prst="ellipse">
            <a:avLst/>
          </a:prstGeom>
          <a:solidFill>
            <a:srgbClr val="2C377B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err="1"/>
              <a:t>입력값</a:t>
            </a:r>
            <a:endParaRPr kumimoji="1" lang="ko-Kore-KR" altLang="en-US" sz="14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8CF816C-3060-764F-AC71-3BFAA66C282D}"/>
              </a:ext>
            </a:extLst>
          </p:cNvPr>
          <p:cNvCxnSpPr>
            <a:endCxn id="5" idx="1"/>
          </p:cNvCxnSpPr>
          <p:nvPr/>
        </p:nvCxnSpPr>
        <p:spPr>
          <a:xfrm>
            <a:off x="4417621" y="2175715"/>
            <a:ext cx="7758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4C780150-7290-524E-8EBE-A73162561C43}"/>
              </a:ext>
            </a:extLst>
          </p:cNvPr>
          <p:cNvSpPr/>
          <p:nvPr/>
        </p:nvSpPr>
        <p:spPr>
          <a:xfrm>
            <a:off x="7774376" y="1774430"/>
            <a:ext cx="1460665" cy="80256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정보</a:t>
            </a:r>
            <a:r>
              <a:rPr kumimoji="1" lang="ko-KR" altLang="en-US" dirty="0"/>
              <a:t>손실</a:t>
            </a:r>
            <a:endParaRPr kumimoji="1" lang="ko-Kore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1121ABE-3E61-DD4B-8CA5-06164642074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998523" y="2175714"/>
            <a:ext cx="775853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8BACF56-FA53-6F42-9032-B47804E1E8AB}"/>
              </a:ext>
            </a:extLst>
          </p:cNvPr>
          <p:cNvSpPr txBox="1"/>
          <p:nvPr/>
        </p:nvSpPr>
        <p:spPr>
          <a:xfrm>
            <a:off x="5191495" y="3324102"/>
            <a:ext cx="180504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ko-KR" altLang="en-US" dirty="0" err="1"/>
              <a:t>채널수가</a:t>
            </a:r>
            <a:r>
              <a:rPr kumimoji="1" lang="ko-KR" altLang="en-US" dirty="0"/>
              <a:t> 많은</a:t>
            </a:r>
            <a:br>
              <a:rPr kumimoji="1" lang="en-US" altLang="ko-KR" dirty="0"/>
            </a:br>
            <a:r>
              <a:rPr kumimoji="1" lang="en-US" altLang="ko-KR" dirty="0" err="1"/>
              <a:t>ReLU</a:t>
            </a:r>
            <a:r>
              <a:rPr kumimoji="1" lang="ko-KR" altLang="en-US" dirty="0"/>
              <a:t> 함수 계층</a:t>
            </a:r>
            <a:endParaRPr kumimoji="1" lang="ko-Kore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48566E7-333A-7041-AB47-878185810CE0}"/>
              </a:ext>
            </a:extLst>
          </p:cNvPr>
          <p:cNvSpPr/>
          <p:nvPr/>
        </p:nvSpPr>
        <p:spPr>
          <a:xfrm>
            <a:off x="3329048" y="3112877"/>
            <a:ext cx="1074718" cy="1068780"/>
          </a:xfrm>
          <a:prstGeom prst="ellipse">
            <a:avLst/>
          </a:prstGeom>
          <a:solidFill>
            <a:srgbClr val="2C377B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err="1"/>
              <a:t>입력값</a:t>
            </a:r>
            <a:endParaRPr kumimoji="1" lang="ko-Kore-KR" altLang="en-US" sz="14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7A14C7E-1FBE-E74F-B3CE-425E89C01B07}"/>
              </a:ext>
            </a:extLst>
          </p:cNvPr>
          <p:cNvCxnSpPr>
            <a:endCxn id="22" idx="1"/>
          </p:cNvCxnSpPr>
          <p:nvPr/>
        </p:nvCxnSpPr>
        <p:spPr>
          <a:xfrm>
            <a:off x="4415642" y="3647266"/>
            <a:ext cx="7758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793F8C7C-6434-4247-A24F-2C9D0AD6CAD9}"/>
              </a:ext>
            </a:extLst>
          </p:cNvPr>
          <p:cNvSpPr/>
          <p:nvPr/>
        </p:nvSpPr>
        <p:spPr>
          <a:xfrm>
            <a:off x="7772397" y="3245981"/>
            <a:ext cx="1460665" cy="80256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정보</a:t>
            </a:r>
            <a:r>
              <a:rPr kumimoji="1" lang="ko-KR" altLang="en-US" dirty="0"/>
              <a:t>보존</a:t>
            </a:r>
            <a:endParaRPr kumimoji="1" lang="ko-Kore-KR" altLang="en-US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16AE21-1FF4-7E4F-9BA7-457B5B6E510D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6996544" y="3647265"/>
            <a:ext cx="775853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7C8A9862-DD3B-A043-BBA2-9AC7C74A5818}"/>
              </a:ext>
            </a:extLst>
          </p:cNvPr>
          <p:cNvSpPr/>
          <p:nvPr/>
        </p:nvSpPr>
        <p:spPr>
          <a:xfrm>
            <a:off x="1343889" y="5058435"/>
            <a:ext cx="1031470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2600" dirty="0" err="1">
                <a:latin typeface="Noto Sans KR"/>
              </a:rPr>
              <a:t>ReLU</a:t>
            </a:r>
            <a:r>
              <a:rPr lang="en" altLang="ko-Kore-KR" sz="2600" dirty="0">
                <a:latin typeface="Noto Sans KR"/>
              </a:rPr>
              <a:t> </a:t>
            </a:r>
            <a:r>
              <a:rPr lang="ko-KR" altLang="en-US" sz="2600" dirty="0">
                <a:latin typeface="Noto Sans KR"/>
              </a:rPr>
              <a:t>함수를 사용할 때는 해당 레이어에 많은 채널 수를 사용하고</a:t>
            </a:r>
            <a:r>
              <a:rPr lang="en-US" altLang="ko-KR" sz="2600" dirty="0">
                <a:latin typeface="Noto Sans KR"/>
              </a:rPr>
              <a:t>, </a:t>
            </a:r>
            <a:br>
              <a:rPr lang="en-US" altLang="ko-KR" sz="2600" dirty="0">
                <a:latin typeface="Noto Sans KR"/>
              </a:rPr>
            </a:br>
            <a:r>
              <a:rPr lang="ko-KR" altLang="en-US" sz="2600" dirty="0">
                <a:latin typeface="Noto Sans KR"/>
              </a:rPr>
              <a:t>해당 레이어에 채널 수가 적다면 선형 함수를 사용</a:t>
            </a:r>
            <a:endParaRPr lang="ko-Kore-KR" altLang="en-US" sz="2600" dirty="0"/>
          </a:p>
        </p:txBody>
      </p:sp>
    </p:spTree>
    <p:extLst>
      <p:ext uri="{BB962C8B-B14F-4D97-AF65-F5344CB8AC3E}">
        <p14:creationId xmlns:p14="http://schemas.microsoft.com/office/powerpoint/2010/main" val="789838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4119</TotalTime>
  <Words>2032</Words>
  <Application>Microsoft Macintosh PowerPoint</Application>
  <PresentationFormat>와이드스크린</PresentationFormat>
  <Paragraphs>205</Paragraphs>
  <Slides>27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6" baseType="lpstr">
      <vt:lpstr>나눔스퀘어</vt:lpstr>
      <vt:lpstr>나눔스퀘어 ExtraBold</vt:lpstr>
      <vt:lpstr>맑은 고딕</vt:lpstr>
      <vt:lpstr>NanumSquare</vt:lpstr>
      <vt:lpstr>Noto Sans KR</vt:lpstr>
      <vt:lpstr>Arial</vt:lpstr>
      <vt:lpstr>Cambria Math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지영</dc:creator>
  <cp:lastModifiedBy>이동건</cp:lastModifiedBy>
  <cp:revision>281</cp:revision>
  <cp:lastPrinted>2018-05-24T19:54:49Z</cp:lastPrinted>
  <dcterms:created xsi:type="dcterms:W3CDTF">2018-05-24T06:10:39Z</dcterms:created>
  <dcterms:modified xsi:type="dcterms:W3CDTF">2021-09-16T10:53:57Z</dcterms:modified>
</cp:coreProperties>
</file>